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3891200" cy="32918400"/>
  <p:notesSz cx="7010400" cy="92964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9543" autoAdjust="0"/>
  </p:normalViewPr>
  <p:slideViewPr>
    <p:cSldViewPr showGuides="1">
      <p:cViewPr>
        <p:scale>
          <a:sx n="33" d="100"/>
          <a:sy n="33" d="100"/>
        </p:scale>
        <p:origin x="-544" y="-64"/>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4B6D989-36F1-445E-8250-F03644F711DD}" type="datetimeFigureOut">
              <a:rPr lang="en-US" smtClean="0"/>
              <a:pPr/>
              <a:t>8/2/14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6081287-DC4A-477C-A518-100F64DBC553}" type="slidenum">
              <a:rPr lang="en-US" smtClean="0"/>
              <a:pPr/>
              <a:t>‹#›</a:t>
            </a:fld>
            <a:endParaRPr lang="en-US"/>
          </a:p>
        </p:txBody>
      </p:sp>
    </p:spTree>
    <p:extLst>
      <p:ext uri="{BB962C8B-B14F-4D97-AF65-F5344CB8AC3E}">
        <p14:creationId xmlns:p14="http://schemas.microsoft.com/office/powerpoint/2010/main" val="2911018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081287-DC4A-477C-A518-100F64DBC553}" type="slidenum">
              <a:rPr lang="en-US" smtClean="0"/>
              <a:pPr/>
              <a:t>1</a:t>
            </a:fld>
            <a:endParaRPr lang="en-US"/>
          </a:p>
        </p:txBody>
      </p:sp>
    </p:spTree>
    <p:extLst>
      <p:ext uri="{BB962C8B-B14F-4D97-AF65-F5344CB8AC3E}">
        <p14:creationId xmlns:p14="http://schemas.microsoft.com/office/powerpoint/2010/main" val="4233442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9849CF-1DC5-4772-9624-9808B7FD63E4}" type="datetimeFigureOut">
              <a:rPr lang="en-US" smtClean="0"/>
              <a:pPr/>
              <a:t>8/2/14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D0526-4A7A-4E9C-9D78-FFCC9723B61B}" type="slidenum">
              <a:rPr lang="en-US" smtClean="0"/>
              <a:pPr/>
              <a:t>‹#›</a:t>
            </a:fld>
            <a:endParaRPr lang="en-US"/>
          </a:p>
        </p:txBody>
      </p:sp>
    </p:spTree>
    <p:extLst>
      <p:ext uri="{BB962C8B-B14F-4D97-AF65-F5344CB8AC3E}">
        <p14:creationId xmlns:p14="http://schemas.microsoft.com/office/powerpoint/2010/main" val="2071221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9849CF-1DC5-4772-9624-9808B7FD63E4}" type="datetimeFigureOut">
              <a:rPr lang="en-US" smtClean="0"/>
              <a:pPr/>
              <a:t>8/2/14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D0526-4A7A-4E9C-9D78-FFCC9723B61B}" type="slidenum">
              <a:rPr lang="en-US" smtClean="0"/>
              <a:pPr/>
              <a:t>‹#›</a:t>
            </a:fld>
            <a:endParaRPr lang="en-US"/>
          </a:p>
        </p:txBody>
      </p:sp>
    </p:spTree>
    <p:extLst>
      <p:ext uri="{BB962C8B-B14F-4D97-AF65-F5344CB8AC3E}">
        <p14:creationId xmlns:p14="http://schemas.microsoft.com/office/powerpoint/2010/main" val="3134965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5"/>
            <a:ext cx="987552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318265"/>
            <a:ext cx="2889504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9849CF-1DC5-4772-9624-9808B7FD63E4}" type="datetimeFigureOut">
              <a:rPr lang="en-US" smtClean="0"/>
              <a:pPr/>
              <a:t>8/2/14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D0526-4A7A-4E9C-9D78-FFCC9723B61B}" type="slidenum">
              <a:rPr lang="en-US" smtClean="0"/>
              <a:pPr/>
              <a:t>‹#›</a:t>
            </a:fld>
            <a:endParaRPr lang="en-US"/>
          </a:p>
        </p:txBody>
      </p:sp>
    </p:spTree>
    <p:extLst>
      <p:ext uri="{BB962C8B-B14F-4D97-AF65-F5344CB8AC3E}">
        <p14:creationId xmlns:p14="http://schemas.microsoft.com/office/powerpoint/2010/main" val="2870572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9849CF-1DC5-4772-9624-9808B7FD63E4}" type="datetimeFigureOut">
              <a:rPr lang="en-US" smtClean="0"/>
              <a:pPr/>
              <a:t>8/2/14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D0526-4A7A-4E9C-9D78-FFCC9723B61B}" type="slidenum">
              <a:rPr lang="en-US" smtClean="0"/>
              <a:pPr/>
              <a:t>‹#›</a:t>
            </a:fld>
            <a:endParaRPr lang="en-US"/>
          </a:p>
        </p:txBody>
      </p:sp>
    </p:spTree>
    <p:extLst>
      <p:ext uri="{BB962C8B-B14F-4D97-AF65-F5344CB8AC3E}">
        <p14:creationId xmlns:p14="http://schemas.microsoft.com/office/powerpoint/2010/main" val="2567910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9849CF-1DC5-4772-9624-9808B7FD63E4}" type="datetimeFigureOut">
              <a:rPr lang="en-US" smtClean="0"/>
              <a:pPr/>
              <a:t>8/2/14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D0526-4A7A-4E9C-9D78-FFCC9723B61B}" type="slidenum">
              <a:rPr lang="en-US" smtClean="0"/>
              <a:pPr/>
              <a:t>‹#›</a:t>
            </a:fld>
            <a:endParaRPr lang="en-US"/>
          </a:p>
        </p:txBody>
      </p:sp>
    </p:spTree>
    <p:extLst>
      <p:ext uri="{BB962C8B-B14F-4D97-AF65-F5344CB8AC3E}">
        <p14:creationId xmlns:p14="http://schemas.microsoft.com/office/powerpoint/2010/main" val="1661089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9849CF-1DC5-4772-9624-9808B7FD63E4}" type="datetimeFigureOut">
              <a:rPr lang="en-US" smtClean="0"/>
              <a:pPr/>
              <a:t>8/2/14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ED0526-4A7A-4E9C-9D78-FFCC9723B61B}" type="slidenum">
              <a:rPr lang="en-US" smtClean="0"/>
              <a:pPr/>
              <a:t>‹#›</a:t>
            </a:fld>
            <a:endParaRPr lang="en-US"/>
          </a:p>
        </p:txBody>
      </p:sp>
    </p:spTree>
    <p:extLst>
      <p:ext uri="{BB962C8B-B14F-4D97-AF65-F5344CB8AC3E}">
        <p14:creationId xmlns:p14="http://schemas.microsoft.com/office/powerpoint/2010/main" val="3071072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9849CF-1DC5-4772-9624-9808B7FD63E4}" type="datetimeFigureOut">
              <a:rPr lang="en-US" smtClean="0"/>
              <a:pPr/>
              <a:t>8/2/14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ED0526-4A7A-4E9C-9D78-FFCC9723B61B}" type="slidenum">
              <a:rPr lang="en-US" smtClean="0"/>
              <a:pPr/>
              <a:t>‹#›</a:t>
            </a:fld>
            <a:endParaRPr lang="en-US"/>
          </a:p>
        </p:txBody>
      </p:sp>
    </p:spTree>
    <p:extLst>
      <p:ext uri="{BB962C8B-B14F-4D97-AF65-F5344CB8AC3E}">
        <p14:creationId xmlns:p14="http://schemas.microsoft.com/office/powerpoint/2010/main" val="3361151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9849CF-1DC5-4772-9624-9808B7FD63E4}" type="datetimeFigureOut">
              <a:rPr lang="en-US" smtClean="0"/>
              <a:pPr/>
              <a:t>8/2/14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ED0526-4A7A-4E9C-9D78-FFCC9723B61B}" type="slidenum">
              <a:rPr lang="en-US" smtClean="0"/>
              <a:pPr/>
              <a:t>‹#›</a:t>
            </a:fld>
            <a:endParaRPr lang="en-US"/>
          </a:p>
        </p:txBody>
      </p:sp>
    </p:spTree>
    <p:extLst>
      <p:ext uri="{BB962C8B-B14F-4D97-AF65-F5344CB8AC3E}">
        <p14:creationId xmlns:p14="http://schemas.microsoft.com/office/powerpoint/2010/main" val="702948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9849CF-1DC5-4772-9624-9808B7FD63E4}" type="datetimeFigureOut">
              <a:rPr lang="en-US" smtClean="0"/>
              <a:pPr/>
              <a:t>8/2/14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ED0526-4A7A-4E9C-9D78-FFCC9723B61B}" type="slidenum">
              <a:rPr lang="en-US" smtClean="0"/>
              <a:pPr/>
              <a:t>‹#›</a:t>
            </a:fld>
            <a:endParaRPr lang="en-US"/>
          </a:p>
        </p:txBody>
      </p:sp>
    </p:spTree>
    <p:extLst>
      <p:ext uri="{BB962C8B-B14F-4D97-AF65-F5344CB8AC3E}">
        <p14:creationId xmlns:p14="http://schemas.microsoft.com/office/powerpoint/2010/main" val="869402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9849CF-1DC5-4772-9624-9808B7FD63E4}" type="datetimeFigureOut">
              <a:rPr lang="en-US" smtClean="0"/>
              <a:pPr/>
              <a:t>8/2/14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ED0526-4A7A-4E9C-9D78-FFCC9723B61B}" type="slidenum">
              <a:rPr lang="en-US" smtClean="0"/>
              <a:pPr/>
              <a:t>‹#›</a:t>
            </a:fld>
            <a:endParaRPr lang="en-US"/>
          </a:p>
        </p:txBody>
      </p:sp>
    </p:spTree>
    <p:extLst>
      <p:ext uri="{BB962C8B-B14F-4D97-AF65-F5344CB8AC3E}">
        <p14:creationId xmlns:p14="http://schemas.microsoft.com/office/powerpoint/2010/main" val="3250315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9849CF-1DC5-4772-9624-9808B7FD63E4}" type="datetimeFigureOut">
              <a:rPr lang="en-US" smtClean="0"/>
              <a:pPr/>
              <a:t>8/2/14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ED0526-4A7A-4E9C-9D78-FFCC9723B61B}" type="slidenum">
              <a:rPr lang="en-US" smtClean="0"/>
              <a:pPr/>
              <a:t>‹#›</a:t>
            </a:fld>
            <a:endParaRPr lang="en-US"/>
          </a:p>
        </p:txBody>
      </p:sp>
    </p:spTree>
    <p:extLst>
      <p:ext uri="{BB962C8B-B14F-4D97-AF65-F5344CB8AC3E}">
        <p14:creationId xmlns:p14="http://schemas.microsoft.com/office/powerpoint/2010/main" val="103678143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879849CF-1DC5-4772-9624-9808B7FD63E4}" type="datetimeFigureOut">
              <a:rPr lang="en-US" smtClean="0"/>
              <a:pPr/>
              <a:t>8/2/14</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B8ED0526-4A7A-4E9C-9D78-FFCC9723B61B}" type="slidenum">
              <a:rPr lang="en-US" smtClean="0"/>
              <a:pPr/>
              <a:t>‹#›</a:t>
            </a:fld>
            <a:endParaRPr lang="en-US"/>
          </a:p>
        </p:txBody>
      </p:sp>
    </p:spTree>
    <p:extLst>
      <p:ext uri="{BB962C8B-B14F-4D97-AF65-F5344CB8AC3E}">
        <p14:creationId xmlns:p14="http://schemas.microsoft.com/office/powerpoint/2010/main" val="41538822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12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0" Type="http://schemas.openxmlformats.org/officeDocument/2006/relationships/image" Target="../media/image17.png"/><Relationship Id="rId21" Type="http://schemas.openxmlformats.org/officeDocument/2006/relationships/image" Target="../media/image18.jpeg"/><Relationship Id="rId22" Type="http://schemas.openxmlformats.org/officeDocument/2006/relationships/image" Target="../media/image19.png"/><Relationship Id="rId23" Type="http://schemas.openxmlformats.org/officeDocument/2006/relationships/image" Target="../media/image20.jpeg"/><Relationship Id="rId24" Type="http://schemas.openxmlformats.org/officeDocument/2006/relationships/image" Target="../media/image21.jpeg"/><Relationship Id="rId25" Type="http://schemas.openxmlformats.org/officeDocument/2006/relationships/image" Target="../media/image22.emf"/><Relationship Id="rId26" Type="http://schemas.openxmlformats.org/officeDocument/2006/relationships/image" Target="../media/image23.emf"/><Relationship Id="rId27" Type="http://schemas.openxmlformats.org/officeDocument/2006/relationships/image" Target="../media/image24.emf"/><Relationship Id="rId28" Type="http://schemas.openxmlformats.org/officeDocument/2006/relationships/image" Target="../media/image25.emf"/><Relationship Id="rId29" Type="http://schemas.openxmlformats.org/officeDocument/2006/relationships/image" Target="../media/image26.emf"/><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tiff"/><Relationship Id="rId4" Type="http://schemas.openxmlformats.org/officeDocument/2006/relationships/image" Target="../media/image2.jpeg"/><Relationship Id="rId5" Type="http://schemas.openxmlformats.org/officeDocument/2006/relationships/image" Target="../media/image3.jpeg"/><Relationship Id="rId30" Type="http://schemas.openxmlformats.org/officeDocument/2006/relationships/image" Target="../media/image27.emf"/><Relationship Id="rId31" Type="http://schemas.openxmlformats.org/officeDocument/2006/relationships/image" Target="../media/image28.jpeg"/><Relationship Id="rId32" Type="http://schemas.openxmlformats.org/officeDocument/2006/relationships/image" Target="../media/image29.jpeg"/><Relationship Id="rId9" Type="http://schemas.openxmlformats.org/officeDocument/2006/relationships/image" Target="../media/image7.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6.jpeg"/><Relationship Id="rId33" Type="http://schemas.openxmlformats.org/officeDocument/2006/relationships/image" Target="../media/image30.jpeg"/><Relationship Id="rId10" Type="http://schemas.openxmlformats.org/officeDocument/2006/relationships/image" Target="../media/image8.jpeg"/><Relationship Id="rId11" Type="http://schemas.openxmlformats.org/officeDocument/2006/relationships/image" Target="../media/image9.jpeg"/><Relationship Id="rId12" Type="http://schemas.openxmlformats.org/officeDocument/2006/relationships/image" Target="../media/image10.tiff"/><Relationship Id="rId13" Type="http://schemas.openxmlformats.org/officeDocument/2006/relationships/image" Target="../media/image11.tiff"/><Relationship Id="rId14" Type="http://schemas.openxmlformats.org/officeDocument/2006/relationships/image" Target="../media/image12.jpeg"/><Relationship Id="rId15" Type="http://schemas.openxmlformats.org/officeDocument/2006/relationships/image" Target="../media/image13.jpeg"/><Relationship Id="rId16" Type="http://schemas.openxmlformats.org/officeDocument/2006/relationships/image" Target="../media/image14.jpeg"/><Relationship Id="rId17" Type="http://schemas.microsoft.com/office/2007/relationships/hdphoto" Target="../media/hdphoto1.wdp"/><Relationship Id="rId18" Type="http://schemas.openxmlformats.org/officeDocument/2006/relationships/image" Target="../media/image15.jpeg"/><Relationship Id="rId19"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2" name="Rectangle 61"/>
          <p:cNvSpPr/>
          <p:nvPr/>
        </p:nvSpPr>
        <p:spPr>
          <a:xfrm>
            <a:off x="26974800" y="16840200"/>
            <a:ext cx="16187574" cy="10515599"/>
          </a:xfrm>
          <a:prstGeom prst="rect">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smtClean="0"/>
              <a:t>Look </a:t>
            </a:r>
            <a:endParaRPr lang="en-US" sz="2600" dirty="0"/>
          </a:p>
        </p:txBody>
      </p:sp>
      <p:sp>
        <p:nvSpPr>
          <p:cNvPr id="24" name="Rectangle 23"/>
          <p:cNvSpPr/>
          <p:nvPr/>
        </p:nvSpPr>
        <p:spPr>
          <a:xfrm>
            <a:off x="762000" y="22555199"/>
            <a:ext cx="13944600" cy="4800601"/>
          </a:xfrm>
          <a:prstGeom prst="rect">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5011400" y="10668001"/>
            <a:ext cx="28150974" cy="5867400"/>
          </a:xfrm>
          <a:prstGeom prst="rect">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photos </a:t>
            </a:r>
            <a:endParaRPr lang="en-US" dirty="0"/>
          </a:p>
        </p:txBody>
      </p:sp>
      <p:sp>
        <p:nvSpPr>
          <p:cNvPr id="28" name="Rectangle 27"/>
          <p:cNvSpPr/>
          <p:nvPr/>
        </p:nvSpPr>
        <p:spPr>
          <a:xfrm>
            <a:off x="762000" y="10668000"/>
            <a:ext cx="13962454" cy="11658600"/>
          </a:xfrm>
          <a:prstGeom prst="rect">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5011400" y="16840201"/>
            <a:ext cx="11658600" cy="10515600"/>
          </a:xfrm>
          <a:prstGeom prst="rect">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762000" y="5379184"/>
            <a:ext cx="42367200" cy="5060216"/>
          </a:xfrm>
          <a:prstGeom prst="rect">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71375" y="5422642"/>
            <a:ext cx="42290999" cy="4585871"/>
          </a:xfrm>
          <a:prstGeom prst="rect">
            <a:avLst/>
          </a:prstGeom>
        </p:spPr>
        <p:txBody>
          <a:bodyPr wrap="square">
            <a:spAutoFit/>
          </a:bodyPr>
          <a:lstStyle/>
          <a:p>
            <a:r>
              <a:rPr lang="en-US" sz="4000" b="1" dirty="0" smtClean="0">
                <a:effectLst/>
              </a:rPr>
              <a:t>ABSTRACT</a:t>
            </a:r>
            <a:r>
              <a:rPr lang="en-US" sz="4000" dirty="0" smtClean="0">
                <a:effectLst/>
              </a:rPr>
              <a:t>: </a:t>
            </a:r>
            <a:r>
              <a:rPr lang="en-US" sz="2800" dirty="0"/>
              <a:t>Phenology is the study of seasonal biological events such as flowering, leaf-out, insect emergence, and animal migration. Long-term observational studies have found that the timing of </a:t>
            </a:r>
            <a:r>
              <a:rPr lang="en-US" sz="2800" dirty="0" err="1"/>
              <a:t>phenological</a:t>
            </a:r>
            <a:r>
              <a:rPr lang="en-US" sz="2800" dirty="0"/>
              <a:t> events responds to environmental, inter-annual, and long-term variation in climate.  To assess these sources of variation on California’s flora, the National Park Service (NPS), the University of California, Santa Barbara (UCSB), and the USA National Phenology Network (USA-NPN) </a:t>
            </a:r>
            <a:r>
              <a:rPr lang="en-US" sz="2800" dirty="0">
                <a:solidFill>
                  <a:srgbClr val="000000"/>
                </a:solidFill>
              </a:rPr>
              <a:t>established The California Phenology Project (CPP) in 2010 with </a:t>
            </a:r>
            <a:r>
              <a:rPr lang="en-US" sz="2800" dirty="0" smtClean="0">
                <a:solidFill>
                  <a:srgbClr val="000000"/>
                </a:solidFill>
              </a:rPr>
              <a:t>financial support </a:t>
            </a:r>
            <a:r>
              <a:rPr lang="en-US" sz="2800" dirty="0">
                <a:solidFill>
                  <a:srgbClr val="000000"/>
                </a:solidFill>
              </a:rPr>
              <a:t>from the NPS Climate Change Response Program. The primary goals of the CPP are to develop and test protocols and to create tools and infrastructure to support long-term </a:t>
            </a:r>
            <a:r>
              <a:rPr lang="en-US" sz="2800" dirty="0" err="1">
                <a:solidFill>
                  <a:srgbClr val="000000"/>
                </a:solidFill>
              </a:rPr>
              <a:t>phenological</a:t>
            </a:r>
            <a:r>
              <a:rPr lang="en-US" sz="2800" dirty="0">
                <a:solidFill>
                  <a:srgbClr val="000000"/>
                </a:solidFill>
              </a:rPr>
              <a:t> monitoring and public education in California national parks.  The CPP has identified scientific questions to guide monitoring efforts across all NPS units in California, selected focal plant species, and established monitoring infrastructure in seven pilot parks that represent a range of bioclimatic regions.  The CPP has adapted and tested standardized phenological monitoring protocols developed in collaboration with the USA-NPN for tracking the phenological status of </a:t>
            </a:r>
            <a:r>
              <a:rPr lang="en-US" sz="2800" dirty="0" smtClean="0">
                <a:solidFill>
                  <a:srgbClr val="000000"/>
                </a:solidFill>
              </a:rPr>
              <a:t>30 plant </a:t>
            </a:r>
            <a:r>
              <a:rPr lang="en-US" sz="2800" dirty="0">
                <a:solidFill>
                  <a:srgbClr val="000000"/>
                </a:solidFill>
              </a:rPr>
              <a:t>species across key environmental gradients (e.g., latitude, elevation, and precipitation).  To date, over 500K </a:t>
            </a:r>
            <a:r>
              <a:rPr lang="en-US" sz="2800" dirty="0" err="1">
                <a:solidFill>
                  <a:srgbClr val="000000"/>
                </a:solidFill>
              </a:rPr>
              <a:t>phenological</a:t>
            </a:r>
            <a:r>
              <a:rPr lang="en-US" sz="2800" dirty="0">
                <a:solidFill>
                  <a:srgbClr val="000000"/>
                </a:solidFill>
              </a:rPr>
              <a:t> records have been collected by the CPP and entered in the National Phenology Database. Here, we highlight results from three species: </a:t>
            </a:r>
            <a:r>
              <a:rPr lang="en-US" sz="2800" i="1" dirty="0" err="1">
                <a:solidFill>
                  <a:srgbClr val="000000"/>
                </a:solidFill>
              </a:rPr>
              <a:t>Baccharis</a:t>
            </a:r>
            <a:r>
              <a:rPr lang="en-US" sz="2800" i="1" dirty="0">
                <a:solidFill>
                  <a:srgbClr val="000000"/>
                </a:solidFill>
              </a:rPr>
              <a:t> </a:t>
            </a:r>
            <a:r>
              <a:rPr lang="en-US" sz="2800" i="1" dirty="0" err="1">
                <a:solidFill>
                  <a:srgbClr val="000000"/>
                </a:solidFill>
              </a:rPr>
              <a:t>pilularis</a:t>
            </a:r>
            <a:r>
              <a:rPr lang="en-US" sz="2800" i="1" dirty="0">
                <a:solidFill>
                  <a:srgbClr val="000000"/>
                </a:solidFill>
              </a:rPr>
              <a:t>, </a:t>
            </a:r>
            <a:r>
              <a:rPr lang="en-US" sz="2800" i="1" dirty="0" err="1">
                <a:solidFill>
                  <a:srgbClr val="000000"/>
                </a:solidFill>
              </a:rPr>
              <a:t>Sambucus</a:t>
            </a:r>
            <a:r>
              <a:rPr lang="en-US" sz="2800" i="1" dirty="0">
                <a:solidFill>
                  <a:srgbClr val="000000"/>
                </a:solidFill>
              </a:rPr>
              <a:t> </a:t>
            </a:r>
            <a:r>
              <a:rPr lang="en-US" sz="2800" i="1" dirty="0" err="1">
                <a:solidFill>
                  <a:srgbClr val="000000"/>
                </a:solidFill>
              </a:rPr>
              <a:t>nigra</a:t>
            </a:r>
            <a:r>
              <a:rPr lang="en-US" sz="2800" i="1" dirty="0">
                <a:solidFill>
                  <a:srgbClr val="000000"/>
                </a:solidFill>
              </a:rPr>
              <a:t>, </a:t>
            </a:r>
            <a:r>
              <a:rPr lang="en-US" sz="2800" dirty="0">
                <a:solidFill>
                  <a:srgbClr val="000000"/>
                </a:solidFill>
              </a:rPr>
              <a:t>and </a:t>
            </a:r>
            <a:r>
              <a:rPr lang="en-US" sz="2800" i="1" dirty="0" err="1">
                <a:solidFill>
                  <a:srgbClr val="000000"/>
                </a:solidFill>
              </a:rPr>
              <a:t>Quercus</a:t>
            </a:r>
            <a:r>
              <a:rPr lang="en-US" sz="2800" i="1" dirty="0">
                <a:solidFill>
                  <a:srgbClr val="000000"/>
                </a:solidFill>
              </a:rPr>
              <a:t> </a:t>
            </a:r>
            <a:r>
              <a:rPr lang="en-US" sz="2800" i="1" dirty="0" err="1">
                <a:solidFill>
                  <a:srgbClr val="000000"/>
                </a:solidFill>
              </a:rPr>
              <a:t>lobata</a:t>
            </a:r>
            <a:r>
              <a:rPr lang="en-US" sz="2800" dirty="0">
                <a:solidFill>
                  <a:srgbClr val="000000"/>
                </a:solidFill>
              </a:rPr>
              <a:t>. Across California, warmer late winter temperatures advanced flowering </a:t>
            </a:r>
            <a:r>
              <a:rPr lang="en-US" sz="2800" dirty="0" smtClean="0">
                <a:solidFill>
                  <a:srgbClr val="000000"/>
                </a:solidFill>
              </a:rPr>
              <a:t>in </a:t>
            </a:r>
            <a:r>
              <a:rPr lang="en-US" sz="2800" i="1" dirty="0" err="1" smtClean="0">
                <a:solidFill>
                  <a:srgbClr val="000000"/>
                </a:solidFill>
              </a:rPr>
              <a:t>Baccharis</a:t>
            </a:r>
            <a:r>
              <a:rPr lang="en-US" sz="2800" i="1" dirty="0" smtClean="0">
                <a:solidFill>
                  <a:srgbClr val="000000"/>
                </a:solidFill>
              </a:rPr>
              <a:t> </a:t>
            </a:r>
            <a:r>
              <a:rPr lang="en-US" sz="2800" i="1" dirty="0" err="1">
                <a:solidFill>
                  <a:srgbClr val="000000"/>
                </a:solidFill>
              </a:rPr>
              <a:t>pilularis</a:t>
            </a:r>
            <a:r>
              <a:rPr lang="en-US" sz="2800" dirty="0" smtClean="0">
                <a:solidFill>
                  <a:srgbClr val="000000"/>
                </a:solidFill>
              </a:rPr>
              <a:t>, but delayed fruiting </a:t>
            </a:r>
            <a:r>
              <a:rPr lang="en-US" sz="2800" dirty="0">
                <a:solidFill>
                  <a:srgbClr val="000000"/>
                </a:solidFill>
              </a:rPr>
              <a:t>in </a:t>
            </a:r>
            <a:r>
              <a:rPr lang="en-US" sz="2800" i="1" dirty="0" err="1" smtClean="0">
                <a:solidFill>
                  <a:srgbClr val="000000"/>
                </a:solidFill>
              </a:rPr>
              <a:t>Sambucus</a:t>
            </a:r>
            <a:r>
              <a:rPr lang="en-US" sz="2800" i="1" dirty="0" smtClean="0">
                <a:solidFill>
                  <a:srgbClr val="000000"/>
                </a:solidFill>
              </a:rPr>
              <a:t> </a:t>
            </a:r>
            <a:r>
              <a:rPr lang="en-US" sz="2800" i="1" dirty="0" err="1" smtClean="0">
                <a:solidFill>
                  <a:srgbClr val="000000"/>
                </a:solidFill>
              </a:rPr>
              <a:t>nigra</a:t>
            </a:r>
            <a:r>
              <a:rPr lang="en-US" sz="2800" dirty="0" smtClean="0">
                <a:solidFill>
                  <a:srgbClr val="000000"/>
                </a:solidFill>
              </a:rPr>
              <a:t> </a:t>
            </a:r>
            <a:r>
              <a:rPr lang="en-US" sz="2800" dirty="0">
                <a:solidFill>
                  <a:srgbClr val="000000"/>
                </a:solidFill>
              </a:rPr>
              <a:t>and breaking leaf buds in </a:t>
            </a:r>
            <a:r>
              <a:rPr lang="en-US" sz="2800" i="1" dirty="0" err="1" smtClean="0">
                <a:solidFill>
                  <a:srgbClr val="000000"/>
                </a:solidFill>
              </a:rPr>
              <a:t>Quercus</a:t>
            </a:r>
            <a:r>
              <a:rPr lang="en-US" sz="2800" i="1" dirty="0" smtClean="0">
                <a:solidFill>
                  <a:srgbClr val="000000"/>
                </a:solidFill>
              </a:rPr>
              <a:t> </a:t>
            </a:r>
            <a:r>
              <a:rPr lang="en-US" sz="2800" i="1" dirty="0" err="1">
                <a:solidFill>
                  <a:srgbClr val="000000"/>
                </a:solidFill>
              </a:rPr>
              <a:t>lobata</a:t>
            </a:r>
            <a:r>
              <a:rPr lang="en-US" sz="2800" dirty="0">
                <a:solidFill>
                  <a:srgbClr val="000000"/>
                </a:solidFill>
              </a:rPr>
              <a:t>.   Additionally, increased winter precipitation delayed </a:t>
            </a:r>
            <a:r>
              <a:rPr lang="en-US" sz="2800" dirty="0" err="1">
                <a:solidFill>
                  <a:srgbClr val="000000"/>
                </a:solidFill>
              </a:rPr>
              <a:t>phenophase</a:t>
            </a:r>
            <a:r>
              <a:rPr lang="en-US" sz="2800" dirty="0">
                <a:solidFill>
                  <a:srgbClr val="000000"/>
                </a:solidFill>
              </a:rPr>
              <a:t> onset for </a:t>
            </a:r>
            <a:r>
              <a:rPr lang="en-US" sz="2800" dirty="0" smtClean="0">
                <a:solidFill>
                  <a:srgbClr val="000000"/>
                </a:solidFill>
              </a:rPr>
              <a:t>all three species </a:t>
            </a:r>
            <a:r>
              <a:rPr lang="en-US" sz="2800" dirty="0">
                <a:solidFill>
                  <a:srgbClr val="000000"/>
                </a:solidFill>
              </a:rPr>
              <a:t>and </a:t>
            </a:r>
            <a:r>
              <a:rPr lang="en-US" sz="2800" dirty="0" err="1">
                <a:solidFill>
                  <a:srgbClr val="000000"/>
                </a:solidFill>
              </a:rPr>
              <a:t>phenophases</a:t>
            </a:r>
            <a:r>
              <a:rPr lang="en-US" sz="2800" dirty="0">
                <a:solidFill>
                  <a:srgbClr val="000000"/>
                </a:solidFill>
              </a:rPr>
              <a:t>. </a:t>
            </a:r>
            <a:r>
              <a:rPr lang="en-US" sz="2800" dirty="0" smtClean="0">
                <a:solidFill>
                  <a:srgbClr val="000000"/>
                </a:solidFill>
              </a:rPr>
              <a:t> We </a:t>
            </a:r>
            <a:r>
              <a:rPr lang="en-US" sz="2800" dirty="0">
                <a:solidFill>
                  <a:srgbClr val="000000"/>
                </a:solidFill>
              </a:rPr>
              <a:t>found that data recorded during the first 28 months of the pilot phase are of sufficiently high resolution to detect the effects of local climate on the onset of targeted </a:t>
            </a:r>
            <a:r>
              <a:rPr lang="en-US" sz="2800" dirty="0" err="1">
                <a:solidFill>
                  <a:srgbClr val="000000"/>
                </a:solidFill>
              </a:rPr>
              <a:t>phenophases</a:t>
            </a:r>
            <a:r>
              <a:rPr lang="en-US" sz="2800" dirty="0">
                <a:solidFill>
                  <a:srgbClr val="000000"/>
                </a:solidFill>
              </a:rPr>
              <a:t>. Phenological monitoring at a frequency of two times per week was sufficient to detect phenological differences associated with climate among species, </a:t>
            </a:r>
            <a:r>
              <a:rPr lang="en-US" sz="2800" dirty="0" smtClean="0">
                <a:solidFill>
                  <a:srgbClr val="000000"/>
                </a:solidFill>
              </a:rPr>
              <a:t>among sites</a:t>
            </a:r>
            <a:r>
              <a:rPr lang="en-US" sz="2800" dirty="0">
                <a:solidFill>
                  <a:srgbClr val="000000"/>
                </a:solidFill>
              </a:rPr>
              <a:t>, and between years. These comparisons between sites and between years allow us to generate preliminary predictions regarding how different species will respond to future climate change. Species differed qualitatively with respect to the effects of a warmer climate on the onset dates of targeted </a:t>
            </a:r>
            <a:r>
              <a:rPr lang="en-US" sz="2800" dirty="0" err="1">
                <a:solidFill>
                  <a:srgbClr val="000000"/>
                </a:solidFill>
              </a:rPr>
              <a:t>phenophases</a:t>
            </a:r>
            <a:r>
              <a:rPr lang="en-US" sz="2800" dirty="0">
                <a:solidFill>
                  <a:srgbClr val="000000"/>
                </a:solidFill>
              </a:rPr>
              <a:t>.</a:t>
            </a:r>
          </a:p>
          <a:p>
            <a:endParaRPr lang="en-US" sz="2800" dirty="0">
              <a:effectLst/>
            </a:endParaRPr>
          </a:p>
        </p:txBody>
      </p:sp>
      <p:sp>
        <p:nvSpPr>
          <p:cNvPr id="30" name="TextBox 29"/>
          <p:cNvSpPr txBox="1"/>
          <p:nvPr/>
        </p:nvSpPr>
        <p:spPr>
          <a:xfrm>
            <a:off x="15087600" y="17032129"/>
            <a:ext cx="11582400" cy="10495181"/>
          </a:xfrm>
          <a:prstGeom prst="rect">
            <a:avLst/>
          </a:prstGeom>
          <a:noFill/>
          <a:ln w="50800">
            <a:noFill/>
          </a:ln>
        </p:spPr>
        <p:txBody>
          <a:bodyPr wrap="square" rtlCol="0">
            <a:spAutoFit/>
          </a:bodyPr>
          <a:lstStyle/>
          <a:p>
            <a:pPr>
              <a:spcAft>
                <a:spcPts val="1200"/>
              </a:spcAft>
            </a:pPr>
            <a:r>
              <a:rPr lang="en-US" sz="4000" b="1" dirty="0" smtClean="0"/>
              <a:t>SCIENTIFIC QUESTIONS TO BE ADDRESSED BY THE CPP</a:t>
            </a:r>
          </a:p>
          <a:p>
            <a:pPr marL="514350" indent="-514350">
              <a:spcAft>
                <a:spcPts val="1200"/>
              </a:spcAft>
              <a:buFont typeface="Arial" pitchFamily="34" charset="0"/>
              <a:buChar char="•"/>
            </a:pPr>
            <a:r>
              <a:rPr lang="en-US" sz="2600" dirty="0" smtClean="0"/>
              <a:t>How </a:t>
            </a:r>
            <a:r>
              <a:rPr lang="en-US" sz="2600" dirty="0"/>
              <a:t>do </a:t>
            </a:r>
            <a:r>
              <a:rPr lang="en-US" sz="2600" dirty="0" smtClean="0"/>
              <a:t>widespread </a:t>
            </a:r>
            <a:r>
              <a:rPr lang="en-US" sz="2600" dirty="0"/>
              <a:t>and ecologically important species of the California </a:t>
            </a:r>
            <a:r>
              <a:rPr lang="en-US" sz="2600" dirty="0" smtClean="0"/>
              <a:t>flora respond </a:t>
            </a:r>
            <a:r>
              <a:rPr lang="en-US" sz="2600" dirty="0"/>
              <a:t>to variation in climate (and, by extension, to alternative scenarios of </a:t>
            </a:r>
            <a:r>
              <a:rPr lang="en-US" sz="2600" dirty="0" smtClean="0"/>
              <a:t>climate change)?</a:t>
            </a:r>
          </a:p>
          <a:p>
            <a:pPr marL="514350" indent="-514350">
              <a:spcAft>
                <a:spcPts val="1200"/>
              </a:spcAft>
              <a:buFont typeface="Arial" pitchFamily="34" charset="0"/>
              <a:buChar char="•"/>
            </a:pPr>
            <a:r>
              <a:rPr lang="en-US" sz="2600" dirty="0" smtClean="0"/>
              <a:t>Which plant species in California are most sensitive to environmental variation and climate change?</a:t>
            </a:r>
          </a:p>
          <a:p>
            <a:pPr marL="514350" indent="-514350">
              <a:spcAft>
                <a:spcPts val="1200"/>
              </a:spcAft>
              <a:buFont typeface="Arial" pitchFamily="34" charset="0"/>
              <a:buChar char="•"/>
            </a:pPr>
            <a:r>
              <a:rPr lang="en-US" sz="2600" dirty="0" smtClean="0"/>
              <a:t>Are </a:t>
            </a:r>
            <a:r>
              <a:rPr lang="en-US" sz="2600" dirty="0"/>
              <a:t>relationships between inter-dependent plant and animal </a:t>
            </a:r>
            <a:r>
              <a:rPr lang="en-US" sz="2600" dirty="0" err="1"/>
              <a:t>mutualists</a:t>
            </a:r>
            <a:r>
              <a:rPr lang="en-US" sz="2600" dirty="0"/>
              <a:t> at risk due </a:t>
            </a:r>
            <a:r>
              <a:rPr lang="en-US" sz="2600" dirty="0" smtClean="0"/>
              <a:t>to climate </a:t>
            </a:r>
            <a:r>
              <a:rPr lang="en-US" sz="2600" dirty="0"/>
              <a:t>change? </a:t>
            </a:r>
            <a:endParaRPr lang="en-US" sz="2600" dirty="0" smtClean="0"/>
          </a:p>
          <a:p>
            <a:pPr marL="514350" indent="-514350">
              <a:spcAft>
                <a:spcPts val="1200"/>
              </a:spcAft>
              <a:buFont typeface="Arial" pitchFamily="34" charset="0"/>
              <a:buChar char="•"/>
            </a:pPr>
            <a:r>
              <a:rPr lang="en-US" sz="2600" dirty="0" smtClean="0"/>
              <a:t>How will </a:t>
            </a:r>
            <a:r>
              <a:rPr lang="en-US" sz="2600" dirty="0"/>
              <a:t>particular communities or vegetation types differ in their </a:t>
            </a:r>
            <a:r>
              <a:rPr lang="en-US" sz="2600" dirty="0" smtClean="0"/>
              <a:t>phenological response </a:t>
            </a:r>
            <a:r>
              <a:rPr lang="en-US" sz="2600" dirty="0"/>
              <a:t>to climate change? </a:t>
            </a:r>
            <a:endParaRPr lang="en-US" sz="2600" dirty="0" smtClean="0"/>
          </a:p>
          <a:p>
            <a:pPr marL="514350" indent="-514350">
              <a:spcAft>
                <a:spcPts val="1200"/>
              </a:spcAft>
              <a:buFont typeface="Arial" pitchFamily="34" charset="0"/>
              <a:buChar char="•"/>
            </a:pPr>
            <a:r>
              <a:rPr lang="en-US" sz="2600" dirty="0" smtClean="0"/>
              <a:t>What </a:t>
            </a:r>
            <a:r>
              <a:rPr lang="en-US" sz="2600" dirty="0"/>
              <a:t>are the earliest indicators of spring</a:t>
            </a:r>
            <a:r>
              <a:rPr lang="en-US" sz="2600" dirty="0" smtClean="0"/>
              <a:t>?</a:t>
            </a:r>
          </a:p>
          <a:p>
            <a:pPr marL="514350" indent="-514350">
              <a:spcAft>
                <a:spcPts val="1200"/>
              </a:spcAft>
              <a:buFont typeface="Arial" pitchFamily="34" charset="0"/>
              <a:buChar char="•"/>
            </a:pPr>
            <a:r>
              <a:rPr lang="en-US" sz="2600" dirty="0"/>
              <a:t>How </a:t>
            </a:r>
            <a:r>
              <a:rPr lang="en-US" sz="2600" dirty="0" smtClean="0"/>
              <a:t>will </a:t>
            </a:r>
            <a:r>
              <a:rPr lang="en-US" sz="2600" dirty="0"/>
              <a:t>end-of-season phenological events and patterns </a:t>
            </a:r>
            <a:r>
              <a:rPr lang="en-US" sz="2600" dirty="0" smtClean="0"/>
              <a:t>be affected </a:t>
            </a:r>
            <a:r>
              <a:rPr lang="en-US" sz="2600" dirty="0"/>
              <a:t>by long-term </a:t>
            </a:r>
            <a:r>
              <a:rPr lang="en-US" sz="2600" dirty="0" smtClean="0"/>
              <a:t>climate change?</a:t>
            </a:r>
          </a:p>
          <a:p>
            <a:pPr marL="514350" indent="-514350">
              <a:spcAft>
                <a:spcPts val="1200"/>
              </a:spcAft>
              <a:buFont typeface="Arial" pitchFamily="34" charset="0"/>
              <a:buChar char="•"/>
            </a:pPr>
            <a:r>
              <a:rPr lang="en-US" sz="2600" dirty="0" smtClean="0"/>
              <a:t>Across </a:t>
            </a:r>
            <a:r>
              <a:rPr lang="en-US" sz="2600" dirty="0"/>
              <a:t>all species and habitats, </a:t>
            </a:r>
            <a:r>
              <a:rPr lang="en-US" sz="2600" dirty="0" smtClean="0"/>
              <a:t>how is climate change affecting the length of the growing season?</a:t>
            </a:r>
          </a:p>
          <a:p>
            <a:pPr marL="514350" indent="-514350">
              <a:spcAft>
                <a:spcPts val="1200"/>
              </a:spcAft>
              <a:buFont typeface="Arial" pitchFamily="34" charset="0"/>
              <a:buChar char="•"/>
            </a:pPr>
            <a:r>
              <a:rPr lang="en-US" sz="2600" dirty="0" smtClean="0"/>
              <a:t>Across </a:t>
            </a:r>
            <a:r>
              <a:rPr lang="en-US" sz="2600" dirty="0"/>
              <a:t>all species and habitat types, are certain functional groups (e.g., winter </a:t>
            </a:r>
            <a:r>
              <a:rPr lang="en-US" sz="2600" dirty="0" smtClean="0"/>
              <a:t>annuals, perennial </a:t>
            </a:r>
            <a:r>
              <a:rPr lang="en-US" sz="2600" dirty="0"/>
              <a:t>herbs, evergreen shrubs) more sensitive to climate and to climate change </a:t>
            </a:r>
            <a:r>
              <a:rPr lang="en-US" sz="2600" dirty="0" smtClean="0"/>
              <a:t>than others?</a:t>
            </a:r>
          </a:p>
          <a:p>
            <a:r>
              <a:rPr lang="en-US" sz="2600" i="1" dirty="0" smtClean="0"/>
              <a:t/>
            </a:r>
            <a:br>
              <a:rPr lang="en-US" sz="2600" i="1" dirty="0" smtClean="0"/>
            </a:br>
            <a:r>
              <a:rPr lang="en-US" sz="2600" i="1" dirty="0" smtClean="0"/>
              <a:t>For detailed information about these and other scientific questions identified by the CPP, visit the Resources tab on the CPP website (www.usanpn.org/cpp/resources).</a:t>
            </a:r>
            <a:endParaRPr lang="en-US" sz="2600" i="1" dirty="0"/>
          </a:p>
        </p:txBody>
      </p:sp>
      <p:pic>
        <p:nvPicPr>
          <p:cNvPr id="1039" name="Picture 15" descr="C:\Users\KathyGerst\Dropbox\UC-NRS Flora Project\Logos - NPS-NPN-UCSB-USGS\ucsbwave.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6200" y="592784"/>
            <a:ext cx="3567047" cy="146461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1828800" y="3624858"/>
            <a:ext cx="40251101" cy="1754326"/>
          </a:xfrm>
          <a:prstGeom prst="rect">
            <a:avLst/>
          </a:prstGeom>
        </p:spPr>
        <p:txBody>
          <a:bodyPr wrap="square">
            <a:spAutoFit/>
          </a:bodyPr>
          <a:lstStyle/>
          <a:p>
            <a:pPr algn="ctr"/>
            <a:r>
              <a:rPr lang="en-US" sz="4800" b="1" dirty="0"/>
              <a:t>S.J. </a:t>
            </a:r>
            <a:r>
              <a:rPr lang="en-US" sz="4800" b="1" dirty="0" smtClean="0"/>
              <a:t>Mazer</a:t>
            </a:r>
            <a:r>
              <a:rPr lang="en-US" sz="4800" b="1" baseline="30000" dirty="0" smtClean="0"/>
              <a:t>1</a:t>
            </a:r>
            <a:r>
              <a:rPr lang="en-US" sz="4800" b="1" dirty="0" smtClean="0"/>
              <a:t>, K.L</a:t>
            </a:r>
            <a:r>
              <a:rPr lang="en-US" sz="4800" b="1" dirty="0"/>
              <a:t>. </a:t>
            </a:r>
            <a:r>
              <a:rPr lang="en-US" sz="4800" b="1" dirty="0" smtClean="0"/>
              <a:t>Gerst</a:t>
            </a:r>
            <a:r>
              <a:rPr lang="en-US" sz="4800" b="1" baseline="30000" dirty="0" smtClean="0"/>
              <a:t>2</a:t>
            </a:r>
            <a:r>
              <a:rPr lang="en-US" sz="4800" b="1" dirty="0" smtClean="0"/>
              <a:t>, E.R. Matthews</a:t>
            </a:r>
            <a:r>
              <a:rPr lang="en-US" sz="4800" b="1" baseline="30000" dirty="0" smtClean="0"/>
              <a:t>1,3</a:t>
            </a:r>
            <a:r>
              <a:rPr lang="en-US" sz="4800" b="1" dirty="0" smtClean="0"/>
              <a:t>, C. Brigham</a:t>
            </a:r>
            <a:r>
              <a:rPr lang="en-US" sz="4800" b="1" baseline="30000" dirty="0" smtClean="0"/>
              <a:t>3</a:t>
            </a:r>
            <a:r>
              <a:rPr lang="en-US" sz="4800" b="1" dirty="0" smtClean="0"/>
              <a:t>, A. Evenden</a:t>
            </a:r>
            <a:r>
              <a:rPr lang="en-US" sz="4800" b="1" baseline="30000" dirty="0" smtClean="0"/>
              <a:t>3,4</a:t>
            </a:r>
            <a:r>
              <a:rPr lang="en-US" sz="4800" b="1" dirty="0" smtClean="0"/>
              <a:t> </a:t>
            </a:r>
            <a:br>
              <a:rPr lang="en-US" sz="4800" b="1" dirty="0" smtClean="0"/>
            </a:br>
            <a:r>
              <a:rPr lang="en-US" sz="2600" dirty="0" smtClean="0"/>
              <a:t>(1) </a:t>
            </a:r>
            <a:r>
              <a:rPr lang="en-US" sz="2600" dirty="0"/>
              <a:t>Department of Ecology, Evolution and Marine Biology, University of California, Santa Barbara, (2) National Coordinating Office, USA National Phenology </a:t>
            </a:r>
            <a:r>
              <a:rPr lang="en-US" sz="2600" dirty="0" smtClean="0"/>
              <a:t>Network, (3) National Park Service, (4) Californian </a:t>
            </a:r>
            <a:r>
              <a:rPr lang="en-US" sz="2600" dirty="0"/>
              <a:t>Cooperative Ecosystem Studies </a:t>
            </a:r>
            <a:r>
              <a:rPr lang="en-US" sz="2600" dirty="0" smtClean="0"/>
              <a:t>Unit, University </a:t>
            </a:r>
            <a:r>
              <a:rPr lang="en-US" sz="2600" dirty="0"/>
              <a:t>of California, </a:t>
            </a:r>
            <a:r>
              <a:rPr lang="en-US" sz="2600" dirty="0" smtClean="0"/>
              <a:t>Berkeley</a:t>
            </a:r>
            <a:endParaRPr lang="en-US" sz="3200" dirty="0" smtClean="0"/>
          </a:p>
          <a:p>
            <a:pPr algn="ctr"/>
            <a:r>
              <a:rPr lang="en-US" sz="3200" i="1" dirty="0" smtClean="0"/>
              <a:t>Website</a:t>
            </a:r>
            <a:r>
              <a:rPr lang="en-US" sz="3400" i="1" dirty="0"/>
              <a:t>: </a:t>
            </a:r>
            <a:r>
              <a:rPr lang="en-US" sz="3400" b="1" dirty="0" smtClean="0">
                <a:solidFill>
                  <a:srgbClr val="0033CC"/>
                </a:solidFill>
              </a:rPr>
              <a:t>www.usanpn.org/cpp</a:t>
            </a:r>
            <a:r>
              <a:rPr lang="en-US" sz="3400" b="1" dirty="0" smtClean="0">
                <a:solidFill>
                  <a:srgbClr val="FF0000"/>
                </a:solidFill>
              </a:rPr>
              <a:t>           </a:t>
            </a:r>
            <a:r>
              <a:rPr lang="en-US" sz="3400" dirty="0" smtClean="0"/>
              <a:t> </a:t>
            </a:r>
            <a:r>
              <a:rPr lang="en-US" sz="3200" i="1" dirty="0" smtClean="0"/>
              <a:t>Email</a:t>
            </a:r>
            <a:r>
              <a:rPr lang="en-US" sz="3200" dirty="0" smtClean="0"/>
              <a:t>: </a:t>
            </a:r>
            <a:r>
              <a:rPr lang="en-US" sz="3400" b="1" dirty="0">
                <a:solidFill>
                  <a:srgbClr val="0033CC"/>
                </a:solidFill>
              </a:rPr>
              <a:t>phenology@eemb.ucsb.edu</a:t>
            </a:r>
            <a:r>
              <a:rPr lang="en-US" sz="3400" dirty="0" smtClean="0">
                <a:solidFill>
                  <a:srgbClr val="FF0000"/>
                </a:solidFill>
              </a:rPr>
              <a:t> </a:t>
            </a:r>
            <a:r>
              <a:rPr lang="en-US" sz="3200" dirty="0" smtClean="0"/>
              <a:t>	</a:t>
            </a:r>
            <a:endParaRPr lang="en-US" sz="3200" b="1" dirty="0">
              <a:solidFill>
                <a:srgbClr val="FF0000"/>
              </a:solidFill>
            </a:endParaRPr>
          </a:p>
        </p:txBody>
      </p:sp>
      <p:sp>
        <p:nvSpPr>
          <p:cNvPr id="6" name="Rectangle 5"/>
          <p:cNvSpPr/>
          <p:nvPr/>
        </p:nvSpPr>
        <p:spPr>
          <a:xfrm>
            <a:off x="6096000" y="533400"/>
            <a:ext cx="31924226" cy="2800767"/>
          </a:xfrm>
          <a:prstGeom prst="rect">
            <a:avLst/>
          </a:prstGeom>
        </p:spPr>
        <p:txBody>
          <a:bodyPr wrap="square">
            <a:spAutoFit/>
          </a:bodyPr>
          <a:lstStyle/>
          <a:p>
            <a:pPr algn="ctr"/>
            <a:r>
              <a:rPr lang="en-US" sz="8800" b="1" dirty="0" err="1"/>
              <a:t>Phenological</a:t>
            </a:r>
            <a:r>
              <a:rPr lang="en-US" sz="8800" b="1" dirty="0"/>
              <a:t> patterns along biogeographic gradients: </a:t>
            </a:r>
            <a:r>
              <a:rPr lang="en-US" sz="8800" b="1" dirty="0" smtClean="0"/>
              <a:t/>
            </a:r>
            <a:br>
              <a:rPr lang="en-US" sz="8800" b="1" dirty="0" smtClean="0"/>
            </a:br>
            <a:r>
              <a:rPr lang="en-US" sz="8800" b="1" dirty="0" smtClean="0"/>
              <a:t>a </a:t>
            </a:r>
            <a:r>
              <a:rPr lang="en-US" sz="8800" b="1" dirty="0"/>
              <a:t>case study from the California Phenology Project</a:t>
            </a:r>
          </a:p>
        </p:txBody>
      </p:sp>
      <p:pic>
        <p:nvPicPr>
          <p:cNvPr id="1027" name="Picture 3" descr="C:\Users\KathyGerst\Desktop\poster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27660600"/>
            <a:ext cx="4724400" cy="4724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C:\Users\KathyGerst\Desktop\poster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481000" y="27660600"/>
            <a:ext cx="4724400" cy="4724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9" name="Picture 5" descr="C:\Users\KathyGerst\Desktop\poster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14972" y="27660600"/>
            <a:ext cx="4724400" cy="4724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descr="C:\Users\KathyGerst\Desktop\poster4.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591744" y="27660949"/>
            <a:ext cx="4724051" cy="472405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1" name="Picture 7" descr="C:\Users\KathyGerst\Desktop\poster5.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968167" y="27660949"/>
            <a:ext cx="4724051" cy="472405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2" name="Picture 8" descr="C:\Users\KathyGerst\Desktop\poster6.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344590" y="27657552"/>
            <a:ext cx="4727448" cy="472744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3" name="Picture 9" descr="C:\Users\KathyGerst\Desktop\poster7.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7742032" y="27660600"/>
            <a:ext cx="4724400" cy="4724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4" name="Picture 10" descr="C:\Users\KathyGerst\Desktop\poster8.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3109992" y="27657552"/>
            <a:ext cx="4727448" cy="472744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7" name="Picture 13" descr="C:\Users\KathyGerst\Dropbox\UC-NRS Flora Project\Logos - NPS-NPN-UCSB-USGS\NPS logo.tiff"/>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678208" y="719845"/>
            <a:ext cx="2322791" cy="302815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Users\KathyGerst\Dropbox\UC-NRS Flora Project\Logos - NPS-NPN-UCSB-USGS\usgs_logo348green-motto.ti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12094" y="2662390"/>
            <a:ext cx="3517106" cy="130001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3352801" y="22632174"/>
            <a:ext cx="8238944" cy="4216539"/>
          </a:xfrm>
          <a:prstGeom prst="rect">
            <a:avLst/>
          </a:prstGeom>
          <a:noFill/>
          <a:ln w="50800">
            <a:noFill/>
          </a:ln>
        </p:spPr>
        <p:txBody>
          <a:bodyPr wrap="square" rtlCol="0">
            <a:spAutoFit/>
          </a:bodyPr>
          <a:lstStyle/>
          <a:p>
            <a:pPr algn="ctr"/>
            <a:r>
              <a:rPr lang="en-US" sz="4000" b="1" dirty="0" smtClean="0"/>
              <a:t>HOW CAN I GET INVOLVED?</a:t>
            </a:r>
            <a:br>
              <a:rPr lang="en-US" sz="4000" b="1" dirty="0" smtClean="0"/>
            </a:br>
            <a:r>
              <a:rPr lang="en-US" sz="800" b="1" dirty="0" smtClean="0"/>
              <a:t> </a:t>
            </a:r>
            <a:r>
              <a:rPr lang="en-US" sz="4000" b="1" dirty="0" smtClean="0"/>
              <a:t/>
            </a:r>
            <a:br>
              <a:rPr lang="en-US" sz="4000" b="1" dirty="0" smtClean="0"/>
            </a:br>
            <a:r>
              <a:rPr lang="en-US" sz="2600" i="1" dirty="0" smtClean="0"/>
              <a:t>Visit the CPP website at </a:t>
            </a:r>
            <a:r>
              <a:rPr lang="en-US" sz="2600" b="1" i="1" dirty="0" smtClean="0">
                <a:solidFill>
                  <a:srgbClr val="0033CC"/>
                </a:solidFill>
              </a:rPr>
              <a:t>www.usanpn.org/cpp</a:t>
            </a:r>
            <a:r>
              <a:rPr lang="en-US" sz="2600" i="1" dirty="0">
                <a:solidFill>
                  <a:srgbClr val="0066FF"/>
                </a:solidFill>
              </a:rPr>
              <a:t> </a:t>
            </a:r>
            <a:r>
              <a:rPr lang="en-US" sz="2600" i="1" dirty="0" smtClean="0"/>
              <a:t>to: </a:t>
            </a:r>
            <a:br>
              <a:rPr lang="en-US" sz="2600" i="1" dirty="0" smtClean="0"/>
            </a:br>
            <a:r>
              <a:rPr lang="en-US" sz="1200" i="1" dirty="0"/>
              <a:t> </a:t>
            </a:r>
            <a:r>
              <a:rPr lang="en-US" sz="1200" i="1" dirty="0" smtClean="0"/>
              <a:t>  </a:t>
            </a:r>
          </a:p>
          <a:p>
            <a:pPr marL="285750" indent="-285750" algn="ctr">
              <a:buFont typeface="Arial" pitchFamily="34" charset="0"/>
              <a:buChar char="•"/>
            </a:pPr>
            <a:r>
              <a:rPr lang="en-US" sz="2600" dirty="0" smtClean="0"/>
              <a:t>Learn about volunteer opportunities</a:t>
            </a:r>
            <a:endParaRPr lang="en-US" sz="2600" dirty="0"/>
          </a:p>
          <a:p>
            <a:pPr marL="285750" indent="-285750" algn="ctr">
              <a:buFont typeface="Arial" pitchFamily="34" charset="0"/>
              <a:buChar char="•"/>
            </a:pPr>
            <a:r>
              <a:rPr lang="en-US" sz="2600" dirty="0" smtClean="0"/>
              <a:t>Learn about upcoming training sessions</a:t>
            </a:r>
          </a:p>
          <a:p>
            <a:pPr marL="285750" indent="-285750" algn="ctr">
              <a:buFont typeface="Arial" pitchFamily="34" charset="0"/>
              <a:buChar char="•"/>
            </a:pPr>
            <a:r>
              <a:rPr lang="en-US" sz="2600" dirty="0" smtClean="0"/>
              <a:t>Partner your organization with the CPP and the USA-NPN</a:t>
            </a:r>
          </a:p>
          <a:p>
            <a:pPr marL="285750" indent="-285750" algn="ctr">
              <a:buFont typeface="Arial" pitchFamily="34" charset="0"/>
              <a:buChar char="•"/>
            </a:pPr>
            <a:r>
              <a:rPr lang="en-US" sz="2600" dirty="0" smtClean="0"/>
              <a:t>Monitor plants in your own backyard using </a:t>
            </a:r>
            <a:br>
              <a:rPr lang="en-US" sz="2600" dirty="0" smtClean="0"/>
            </a:br>
            <a:r>
              <a:rPr lang="en-US" sz="2600" i="1" dirty="0" smtClean="0"/>
              <a:t>Nature’s Notebook </a:t>
            </a:r>
          </a:p>
          <a:p>
            <a:pPr marL="285750" indent="-285750" algn="ctr">
              <a:buFont typeface="Arial" pitchFamily="34" charset="0"/>
              <a:buChar char="•"/>
            </a:pPr>
            <a:r>
              <a:rPr lang="en-US" sz="2600" dirty="0" smtClean="0"/>
              <a:t>Learn how to introduce phenology to your classroom and outdoor education students</a:t>
            </a:r>
          </a:p>
        </p:txBody>
      </p:sp>
      <p:sp>
        <p:nvSpPr>
          <p:cNvPr id="27" name="TextBox 26"/>
          <p:cNvSpPr txBox="1"/>
          <p:nvPr/>
        </p:nvSpPr>
        <p:spPr>
          <a:xfrm>
            <a:off x="15011400" y="10668000"/>
            <a:ext cx="15697200" cy="5816977"/>
          </a:xfrm>
          <a:prstGeom prst="rect">
            <a:avLst/>
          </a:prstGeom>
          <a:noFill/>
        </p:spPr>
        <p:txBody>
          <a:bodyPr wrap="square" rtlCol="0">
            <a:spAutoFit/>
          </a:bodyPr>
          <a:lstStyle/>
          <a:p>
            <a:pPr>
              <a:spcAft>
                <a:spcPts val="1200"/>
              </a:spcAft>
            </a:pPr>
            <a:r>
              <a:rPr lang="en-US" sz="4000" b="1" dirty="0"/>
              <a:t> PROGRESS TO </a:t>
            </a:r>
            <a:r>
              <a:rPr lang="en-US" sz="4000" b="1" dirty="0" smtClean="0"/>
              <a:t>DATE</a:t>
            </a:r>
          </a:p>
          <a:p>
            <a:pPr>
              <a:spcAft>
                <a:spcPts val="1200"/>
              </a:spcAft>
            </a:pPr>
            <a:r>
              <a:rPr lang="en-US" sz="2800" i="1" dirty="0" smtClean="0"/>
              <a:t>   Since its initiation in late 2010, the CPP has:</a:t>
            </a:r>
          </a:p>
          <a:p>
            <a:pPr marL="514350" indent="-285750">
              <a:spcAft>
                <a:spcPts val="1200"/>
              </a:spcAft>
              <a:buFont typeface="Arial" pitchFamily="34" charset="0"/>
              <a:buChar char="•"/>
            </a:pPr>
            <a:r>
              <a:rPr lang="en-US" sz="2600" dirty="0" smtClean="0"/>
              <a:t>Identified </a:t>
            </a:r>
            <a:r>
              <a:rPr lang="en-US" sz="2600" dirty="0"/>
              <a:t>scientific questions </a:t>
            </a:r>
            <a:r>
              <a:rPr lang="en-US" sz="2600" dirty="0" smtClean="0"/>
              <a:t>to be addressed (</a:t>
            </a:r>
            <a:r>
              <a:rPr lang="en-US" sz="2600" i="1" dirty="0" smtClean="0"/>
              <a:t>see box below</a:t>
            </a:r>
            <a:r>
              <a:rPr lang="en-US" sz="2600" dirty="0" smtClean="0"/>
              <a:t>)</a:t>
            </a:r>
            <a:endParaRPr lang="en-US" sz="2600" dirty="0"/>
          </a:p>
          <a:p>
            <a:pPr marL="514350" indent="-285750">
              <a:spcAft>
                <a:spcPts val="1200"/>
              </a:spcAft>
              <a:buFont typeface="Arial" pitchFamily="34" charset="0"/>
              <a:buChar char="•"/>
            </a:pPr>
            <a:r>
              <a:rPr lang="en-US" sz="2600" dirty="0"/>
              <a:t>Selected &gt; 30 focal species and created CPP species profiles </a:t>
            </a:r>
            <a:r>
              <a:rPr lang="en-US" sz="2600" dirty="0" smtClean="0"/>
              <a:t>for each species (</a:t>
            </a:r>
            <a:r>
              <a:rPr lang="en-US" sz="2600" i="1" dirty="0" smtClean="0"/>
              <a:t>example </a:t>
            </a:r>
            <a:r>
              <a:rPr lang="en-US" sz="2600" i="1" dirty="0"/>
              <a:t>to right</a:t>
            </a:r>
            <a:r>
              <a:rPr lang="en-US" sz="2600" dirty="0"/>
              <a:t>), available online</a:t>
            </a:r>
          </a:p>
          <a:p>
            <a:pPr marL="514350" indent="-285750">
              <a:spcAft>
                <a:spcPts val="1200"/>
              </a:spcAft>
              <a:buFont typeface="Arial" pitchFamily="34" charset="0"/>
              <a:buChar char="•"/>
            </a:pPr>
            <a:r>
              <a:rPr lang="en-US" sz="2600" dirty="0"/>
              <a:t>Created maps for all CPP monitoring sites and plants, available online</a:t>
            </a:r>
          </a:p>
          <a:p>
            <a:pPr marL="514350" indent="-285750">
              <a:spcAft>
                <a:spcPts val="1200"/>
              </a:spcAft>
              <a:buFont typeface="Arial" pitchFamily="34" charset="0"/>
              <a:buChar char="•"/>
            </a:pPr>
            <a:r>
              <a:rPr lang="en-US" sz="2600" dirty="0"/>
              <a:t>Conducted annual training and education events for teachers, citizen scientists and park staff in seven pilot </a:t>
            </a:r>
            <a:r>
              <a:rPr lang="en-US" sz="2600" dirty="0" smtClean="0"/>
              <a:t>parks</a:t>
            </a:r>
          </a:p>
          <a:p>
            <a:pPr marL="514350" indent="-285750">
              <a:spcAft>
                <a:spcPts val="1200"/>
              </a:spcAft>
              <a:buFont typeface="Arial" pitchFamily="34" charset="0"/>
              <a:buChar char="•"/>
            </a:pPr>
            <a:r>
              <a:rPr lang="en-US" sz="2600" dirty="0" smtClean="0"/>
              <a:t>Actively </a:t>
            </a:r>
            <a:r>
              <a:rPr lang="en-US" sz="2600" dirty="0"/>
              <a:t>monitored &gt; 950 marked plants in 7 pilot parks and recorded &gt; </a:t>
            </a:r>
            <a:r>
              <a:rPr lang="en-US" sz="2600" dirty="0" smtClean="0"/>
              <a:t>500,000 observation </a:t>
            </a:r>
            <a:r>
              <a:rPr lang="en-US" sz="2600" dirty="0"/>
              <a:t>records of individual phenophases for focal plant species </a:t>
            </a:r>
          </a:p>
          <a:p>
            <a:pPr marL="514350" indent="-285750">
              <a:spcAft>
                <a:spcPts val="1200"/>
              </a:spcAft>
              <a:buFont typeface="Arial" pitchFamily="34" charset="0"/>
              <a:buChar char="•"/>
            </a:pPr>
            <a:r>
              <a:rPr lang="en-US" sz="2600" dirty="0"/>
              <a:t>Summarized observations to date and examined how phenological patterns of widespread species vary across environmental gradients (</a:t>
            </a:r>
            <a:r>
              <a:rPr lang="en-US" sz="2600" i="1" dirty="0"/>
              <a:t>see</a:t>
            </a:r>
            <a:r>
              <a:rPr lang="en-US" sz="2600" dirty="0"/>
              <a:t> </a:t>
            </a:r>
            <a:r>
              <a:rPr lang="en-US" sz="2600" i="1" dirty="0" smtClean="0"/>
              <a:t>box on phenological patterns below</a:t>
            </a:r>
            <a:r>
              <a:rPr lang="en-US" sz="2600" dirty="0" smtClean="0"/>
              <a:t>)</a:t>
            </a:r>
            <a:endParaRPr lang="en-US" sz="2600" dirty="0"/>
          </a:p>
        </p:txBody>
      </p:sp>
      <p:pic>
        <p:nvPicPr>
          <p:cNvPr id="8" name="Picture 4" descr="C:\Users\KathyGerst\Desktop\img_1058 m.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493552" y="15626944"/>
            <a:ext cx="4724400" cy="2984544"/>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 name="Picture 5"/>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bwMode="auto">
          <a:xfrm>
            <a:off x="1066800" y="12059574"/>
            <a:ext cx="7953572" cy="10038425"/>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9" name="TextBox 58"/>
          <p:cNvSpPr txBox="1"/>
          <p:nvPr/>
        </p:nvSpPr>
        <p:spPr>
          <a:xfrm>
            <a:off x="762000" y="10716160"/>
            <a:ext cx="13944600" cy="1323439"/>
          </a:xfrm>
          <a:prstGeom prst="rect">
            <a:avLst/>
          </a:prstGeom>
          <a:noFill/>
          <a:ln w="50800">
            <a:noFill/>
          </a:ln>
        </p:spPr>
        <p:txBody>
          <a:bodyPr wrap="square" rtlCol="0">
            <a:spAutoFit/>
          </a:bodyPr>
          <a:lstStyle/>
          <a:p>
            <a:pPr algn="ctr"/>
            <a:r>
              <a:rPr lang="en-US" sz="4000" b="1" i="1" dirty="0" smtClean="0">
                <a:solidFill>
                  <a:srgbClr val="0033CC"/>
                </a:solidFill>
              </a:rPr>
              <a:t>The CPP is monitoring plant phenology at seven pilot parks, representing desert,</a:t>
            </a:r>
            <a:r>
              <a:rPr lang="en-US" sz="4000" b="1" i="1" dirty="0">
                <a:solidFill>
                  <a:srgbClr val="0033CC"/>
                </a:solidFill>
              </a:rPr>
              <a:t> </a:t>
            </a:r>
            <a:r>
              <a:rPr lang="en-US" sz="4000" b="1" i="1" dirty="0" smtClean="0">
                <a:solidFill>
                  <a:srgbClr val="0033CC"/>
                </a:solidFill>
              </a:rPr>
              <a:t>coastal, and mountain ecosystems. </a:t>
            </a:r>
          </a:p>
        </p:txBody>
      </p:sp>
      <p:pic>
        <p:nvPicPr>
          <p:cNvPr id="1026" name="Picture 2" descr="C:\Users\KathyGerst\Desktop\lavo lassen peak m (1).jpg"/>
          <p:cNvPicPr>
            <a:picLocks noChangeAspect="1" noChangeArrowheads="1"/>
          </p:cNvPicPr>
          <p:nvPr/>
        </p:nvPicPr>
        <p:blipFill>
          <a:blip r:embed="rId16" cstate="print">
            <a:extLst>
              <a:ext uri="{BEBA8EAE-BF5A-486C-A8C5-ECC9F3942E4B}">
                <a14:imgProps xmlns:a14="http://schemas.microsoft.com/office/drawing/2010/main">
                  <a14:imgLayer r:embed="rId17">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9446933" y="18922232"/>
            <a:ext cx="4752876" cy="3251968"/>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3" name="TextBox 52"/>
          <p:cNvSpPr txBox="1"/>
          <p:nvPr/>
        </p:nvSpPr>
        <p:spPr>
          <a:xfrm>
            <a:off x="39682628" y="16043306"/>
            <a:ext cx="2987293" cy="369332"/>
          </a:xfrm>
          <a:prstGeom prst="rect">
            <a:avLst/>
          </a:prstGeom>
          <a:noFill/>
        </p:spPr>
        <p:txBody>
          <a:bodyPr wrap="none" rtlCol="0">
            <a:spAutoFit/>
          </a:bodyPr>
          <a:lstStyle/>
          <a:p>
            <a:r>
              <a:rPr lang="en-US" sz="1800" i="1" dirty="0" smtClean="0">
                <a:solidFill>
                  <a:schemeClr val="bg1"/>
                </a:solidFill>
              </a:rPr>
              <a:t>Santa Monica Mountains NRA</a:t>
            </a:r>
            <a:endParaRPr lang="en-US" sz="1800" i="1" dirty="0">
              <a:solidFill>
                <a:schemeClr val="bg1"/>
              </a:solidFill>
            </a:endParaRPr>
          </a:p>
        </p:txBody>
      </p:sp>
      <p:pic>
        <p:nvPicPr>
          <p:cNvPr id="10" name="Picture 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0708600" y="10744200"/>
            <a:ext cx="4206240" cy="5608320"/>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5509200" y="10744200"/>
            <a:ext cx="4206240" cy="5608320"/>
          </a:xfrm>
          <a:prstGeom prst="rect">
            <a:avLst/>
          </a:prstGeom>
          <a:ln>
            <a:noFill/>
          </a:ln>
          <a:effectLst>
            <a:outerShdw blurRad="292100" dist="139700" dir="2700000" algn="tl" rotWithShape="0">
              <a:srgbClr val="333333">
                <a:alpha val="65000"/>
              </a:srgbClr>
            </a:outerShdw>
          </a:effectLst>
        </p:spPr>
      </p:pic>
      <p:sp>
        <p:nvSpPr>
          <p:cNvPr id="52" name="Rectangle 51"/>
          <p:cNvSpPr/>
          <p:nvPr/>
        </p:nvSpPr>
        <p:spPr>
          <a:xfrm>
            <a:off x="39928800" y="10949255"/>
            <a:ext cx="3200398" cy="5262979"/>
          </a:xfrm>
          <a:prstGeom prst="rect">
            <a:avLst/>
          </a:prstGeom>
        </p:spPr>
        <p:txBody>
          <a:bodyPr wrap="square">
            <a:spAutoFit/>
          </a:bodyPr>
          <a:lstStyle/>
          <a:p>
            <a:r>
              <a:rPr lang="en-US" sz="2100" dirty="0" smtClean="0"/>
              <a:t>The CPP species profile for </a:t>
            </a:r>
            <a:r>
              <a:rPr lang="en-US" sz="2100" i="1" dirty="0" smtClean="0"/>
              <a:t>Baccharis pilularis </a:t>
            </a:r>
            <a:r>
              <a:rPr lang="en-US" sz="2100" dirty="0" smtClean="0"/>
              <a:t>(</a:t>
            </a:r>
            <a:r>
              <a:rPr lang="en-US" sz="2100" dirty="0" err="1" smtClean="0"/>
              <a:t>Coyotebrush</a:t>
            </a:r>
            <a:r>
              <a:rPr lang="en-US" sz="2100" dirty="0" smtClean="0"/>
              <a:t>) is shown to the left. The left panel is the front page of the profile, which provides basic information about the species (e.g., distribution and </a:t>
            </a:r>
            <a:r>
              <a:rPr lang="en-US" sz="2100" dirty="0" err="1" smtClean="0"/>
              <a:t>ethnobotanical</a:t>
            </a:r>
            <a:r>
              <a:rPr lang="en-US" sz="2100" dirty="0" smtClean="0"/>
              <a:t> uses). The right panel is the back page of the profile, which includes a photo of each USA-NPN phenophase and additional species-specific guidance in how to observe each </a:t>
            </a:r>
            <a:r>
              <a:rPr lang="en-US" sz="2100" dirty="0" err="1" smtClean="0"/>
              <a:t>phenophases</a:t>
            </a:r>
            <a:r>
              <a:rPr lang="en-US" sz="2100" dirty="0" smtClean="0"/>
              <a:t>.</a:t>
            </a:r>
            <a:endParaRPr lang="en-US" sz="2100" dirty="0">
              <a:solidFill>
                <a:srgbClr val="FF0000"/>
              </a:solidFill>
            </a:endParaRPr>
          </a:p>
        </p:txBody>
      </p:sp>
      <p:pic>
        <p:nvPicPr>
          <p:cNvPr id="14" name="Picture 1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5796498" y="789798"/>
            <a:ext cx="4741902" cy="1444124"/>
          </a:xfrm>
          <a:prstGeom prst="rect">
            <a:avLst/>
          </a:prstGeom>
        </p:spPr>
      </p:pic>
      <p:sp>
        <p:nvSpPr>
          <p:cNvPr id="67" name="TextBox 66"/>
          <p:cNvSpPr txBox="1"/>
          <p:nvPr/>
        </p:nvSpPr>
        <p:spPr>
          <a:xfrm>
            <a:off x="12021064" y="21774090"/>
            <a:ext cx="2150269" cy="400110"/>
          </a:xfrm>
          <a:prstGeom prst="rect">
            <a:avLst/>
          </a:prstGeom>
          <a:noFill/>
        </p:spPr>
        <p:txBody>
          <a:bodyPr wrap="none" rtlCol="0">
            <a:spAutoFit/>
          </a:bodyPr>
          <a:lstStyle/>
          <a:p>
            <a:r>
              <a:rPr lang="en-US" sz="2000" dirty="0" smtClean="0">
                <a:solidFill>
                  <a:schemeClr val="bg1"/>
                </a:solidFill>
                <a:effectLst>
                  <a:outerShdw blurRad="38100" dist="38100" dir="2700000" algn="tl">
                    <a:srgbClr val="000000">
                      <a:alpha val="43137"/>
                    </a:srgbClr>
                  </a:outerShdw>
                </a:effectLst>
              </a:rPr>
              <a:t>Lassen Volcanic NP</a:t>
            </a:r>
            <a:endParaRPr lang="en-US" sz="2000" dirty="0">
              <a:solidFill>
                <a:schemeClr val="bg1"/>
              </a:solidFill>
              <a:effectLst>
                <a:outerShdw blurRad="38100" dist="38100" dir="2700000" algn="tl">
                  <a:srgbClr val="000000">
                    <a:alpha val="43137"/>
                  </a:srgbClr>
                </a:outerShdw>
              </a:effectLst>
            </a:endParaRPr>
          </a:p>
        </p:txBody>
      </p:sp>
      <p:sp>
        <p:nvSpPr>
          <p:cNvPr id="69" name="TextBox 68"/>
          <p:cNvSpPr txBox="1"/>
          <p:nvPr/>
        </p:nvSpPr>
        <p:spPr>
          <a:xfrm>
            <a:off x="10941352" y="18211800"/>
            <a:ext cx="3296865" cy="400110"/>
          </a:xfrm>
          <a:prstGeom prst="rect">
            <a:avLst/>
          </a:prstGeom>
          <a:noFill/>
        </p:spPr>
        <p:txBody>
          <a:bodyPr wrap="none" rtlCol="0">
            <a:spAutoFit/>
          </a:bodyPr>
          <a:lstStyle/>
          <a:p>
            <a:r>
              <a:rPr lang="en-US" sz="2000" dirty="0" smtClean="0">
                <a:solidFill>
                  <a:schemeClr val="bg1"/>
                </a:solidFill>
                <a:effectLst>
                  <a:outerShdw blurRad="38100" dist="38100" dir="2700000" algn="tl">
                    <a:srgbClr val="000000">
                      <a:alpha val="43137"/>
                    </a:srgbClr>
                  </a:outerShdw>
                </a:effectLst>
              </a:rPr>
              <a:t>Santa Monica Mountains NRA</a:t>
            </a:r>
            <a:endParaRPr lang="en-US" sz="2000" dirty="0">
              <a:solidFill>
                <a:schemeClr val="bg1"/>
              </a:solidFill>
              <a:effectLst>
                <a:outerShdw blurRad="38100" dist="38100" dir="2700000" algn="tl">
                  <a:srgbClr val="000000">
                    <a:alpha val="43137"/>
                  </a:srgbClr>
                </a:outerShdw>
              </a:effectLst>
            </a:endParaRPr>
          </a:p>
        </p:txBody>
      </p:sp>
      <p:sp>
        <p:nvSpPr>
          <p:cNvPr id="71" name="TextBox 70"/>
          <p:cNvSpPr txBox="1"/>
          <p:nvPr/>
        </p:nvSpPr>
        <p:spPr>
          <a:xfrm>
            <a:off x="6324600" y="32004000"/>
            <a:ext cx="2299091" cy="400110"/>
          </a:xfrm>
          <a:prstGeom prst="rect">
            <a:avLst/>
          </a:prstGeom>
          <a:noFill/>
        </p:spPr>
        <p:txBody>
          <a:bodyPr wrap="none" rtlCol="0">
            <a:spAutoFit/>
          </a:bodyPr>
          <a:lstStyle/>
          <a:p>
            <a:r>
              <a:rPr lang="en-US" sz="2000" b="1" i="1" dirty="0" err="1" smtClean="0">
                <a:solidFill>
                  <a:schemeClr val="bg1"/>
                </a:solidFill>
                <a:effectLst>
                  <a:outerShdw blurRad="38100" dist="38100" dir="2700000" algn="tl">
                    <a:srgbClr val="000000">
                      <a:alpha val="43137"/>
                    </a:srgbClr>
                  </a:outerShdw>
                </a:effectLst>
              </a:rPr>
              <a:t>Aesculus</a:t>
            </a:r>
            <a:r>
              <a:rPr lang="en-US" sz="2000" b="1" i="1" dirty="0" smtClean="0">
                <a:solidFill>
                  <a:schemeClr val="bg1"/>
                </a:solidFill>
                <a:effectLst>
                  <a:outerShdw blurRad="38100" dist="38100" dir="2700000" algn="tl">
                    <a:srgbClr val="000000">
                      <a:alpha val="43137"/>
                    </a:srgbClr>
                  </a:outerShdw>
                </a:effectLst>
              </a:rPr>
              <a:t> </a:t>
            </a:r>
            <a:r>
              <a:rPr lang="en-US" sz="2000" b="1" i="1" dirty="0" err="1" smtClean="0">
                <a:solidFill>
                  <a:schemeClr val="bg1"/>
                </a:solidFill>
                <a:effectLst>
                  <a:outerShdw blurRad="38100" dist="38100" dir="2700000" algn="tl">
                    <a:srgbClr val="000000">
                      <a:alpha val="43137"/>
                    </a:srgbClr>
                  </a:outerShdw>
                </a:effectLst>
              </a:rPr>
              <a:t>californica</a:t>
            </a:r>
            <a:endParaRPr lang="en-US" sz="2000" b="1" i="1" dirty="0">
              <a:solidFill>
                <a:schemeClr val="bg1"/>
              </a:solidFill>
              <a:effectLst>
                <a:outerShdw blurRad="38100" dist="38100" dir="2700000" algn="tl">
                  <a:srgbClr val="000000">
                    <a:alpha val="43137"/>
                  </a:srgbClr>
                </a:outerShdw>
              </a:effectLst>
            </a:endParaRPr>
          </a:p>
        </p:txBody>
      </p:sp>
      <p:sp>
        <p:nvSpPr>
          <p:cNvPr id="72" name="TextBox 71"/>
          <p:cNvSpPr txBox="1"/>
          <p:nvPr/>
        </p:nvSpPr>
        <p:spPr>
          <a:xfrm>
            <a:off x="762000" y="31699200"/>
            <a:ext cx="3369897" cy="707886"/>
          </a:xfrm>
          <a:prstGeom prst="rect">
            <a:avLst/>
          </a:prstGeom>
          <a:noFill/>
        </p:spPr>
        <p:txBody>
          <a:bodyPr wrap="none" rtlCol="0">
            <a:spAutoFit/>
          </a:bodyPr>
          <a:lstStyle/>
          <a:p>
            <a:r>
              <a:rPr lang="en-US" sz="2000" b="1" dirty="0" smtClean="0">
                <a:solidFill>
                  <a:schemeClr val="bg1"/>
                </a:solidFill>
                <a:effectLst>
                  <a:outerShdw blurRad="38100" dist="38100" dir="2700000" algn="tl">
                    <a:srgbClr val="000000">
                      <a:alpha val="43137"/>
                    </a:srgbClr>
                  </a:outerShdw>
                </a:effectLst>
              </a:rPr>
              <a:t>CPP Monitoring at </a:t>
            </a:r>
          </a:p>
          <a:p>
            <a:r>
              <a:rPr lang="en-US" sz="2000" b="1" dirty="0" smtClean="0">
                <a:solidFill>
                  <a:schemeClr val="bg1"/>
                </a:solidFill>
                <a:effectLst>
                  <a:outerShdw blurRad="38100" dist="38100" dir="2700000" algn="tl">
                    <a:srgbClr val="000000">
                      <a:alpha val="43137"/>
                    </a:srgbClr>
                  </a:outerShdw>
                </a:effectLst>
              </a:rPr>
              <a:t>Santa Monica Mountains NRA</a:t>
            </a:r>
            <a:endParaRPr lang="en-US" sz="2000" b="1" dirty="0">
              <a:solidFill>
                <a:schemeClr val="bg1"/>
              </a:solidFill>
              <a:effectLst>
                <a:outerShdw blurRad="38100" dist="38100" dir="2700000" algn="tl">
                  <a:srgbClr val="000000">
                    <a:alpha val="43137"/>
                  </a:srgbClr>
                </a:outerShdw>
              </a:effectLst>
            </a:endParaRPr>
          </a:p>
        </p:txBody>
      </p:sp>
      <p:sp>
        <p:nvSpPr>
          <p:cNvPr id="73" name="TextBox 72"/>
          <p:cNvSpPr txBox="1"/>
          <p:nvPr/>
        </p:nvSpPr>
        <p:spPr>
          <a:xfrm>
            <a:off x="11591744" y="32004000"/>
            <a:ext cx="2650662" cy="400110"/>
          </a:xfrm>
          <a:prstGeom prst="rect">
            <a:avLst/>
          </a:prstGeom>
          <a:noFill/>
        </p:spPr>
        <p:txBody>
          <a:bodyPr wrap="none" rtlCol="0">
            <a:spAutoFit/>
          </a:bodyPr>
          <a:lstStyle/>
          <a:p>
            <a:r>
              <a:rPr lang="en-US" sz="2000" b="1" i="1" dirty="0" err="1" smtClean="0">
                <a:solidFill>
                  <a:schemeClr val="bg1"/>
                </a:solidFill>
                <a:effectLst>
                  <a:outerShdw blurRad="38100" dist="38100" dir="2700000" algn="tl">
                    <a:srgbClr val="000000">
                      <a:alpha val="43137"/>
                    </a:srgbClr>
                  </a:outerShdw>
                </a:effectLst>
              </a:rPr>
              <a:t>Eschscholzia</a:t>
            </a:r>
            <a:r>
              <a:rPr lang="en-US" sz="2000" b="1" i="1" dirty="0" smtClean="0">
                <a:solidFill>
                  <a:schemeClr val="bg1"/>
                </a:solidFill>
                <a:effectLst>
                  <a:outerShdw blurRad="38100" dist="38100" dir="2700000" algn="tl">
                    <a:srgbClr val="000000">
                      <a:alpha val="43137"/>
                    </a:srgbClr>
                  </a:outerShdw>
                </a:effectLst>
              </a:rPr>
              <a:t> </a:t>
            </a:r>
            <a:r>
              <a:rPr lang="en-US" sz="2000" b="1" i="1" dirty="0" err="1" smtClean="0">
                <a:solidFill>
                  <a:schemeClr val="bg1"/>
                </a:solidFill>
                <a:effectLst>
                  <a:outerShdw blurRad="38100" dist="38100" dir="2700000" algn="tl">
                    <a:srgbClr val="000000">
                      <a:alpha val="43137"/>
                    </a:srgbClr>
                  </a:outerShdw>
                </a:effectLst>
              </a:rPr>
              <a:t>californica</a:t>
            </a:r>
            <a:endParaRPr lang="en-US" sz="2000" b="1" i="1" dirty="0">
              <a:solidFill>
                <a:schemeClr val="bg1"/>
              </a:solidFill>
              <a:effectLst>
                <a:outerShdw blurRad="38100" dist="38100" dir="2700000" algn="tl">
                  <a:srgbClr val="000000">
                    <a:alpha val="43137"/>
                  </a:srgbClr>
                </a:outerShdw>
              </a:effectLst>
            </a:endParaRPr>
          </a:p>
        </p:txBody>
      </p:sp>
      <p:sp>
        <p:nvSpPr>
          <p:cNvPr id="75" name="TextBox 74"/>
          <p:cNvSpPr txBox="1"/>
          <p:nvPr/>
        </p:nvSpPr>
        <p:spPr>
          <a:xfrm>
            <a:off x="22402800" y="32004000"/>
            <a:ext cx="2133276" cy="400110"/>
          </a:xfrm>
          <a:prstGeom prst="rect">
            <a:avLst/>
          </a:prstGeom>
          <a:noFill/>
        </p:spPr>
        <p:txBody>
          <a:bodyPr wrap="none" rtlCol="0">
            <a:spAutoFit/>
          </a:bodyPr>
          <a:lstStyle/>
          <a:p>
            <a:r>
              <a:rPr lang="en-US" sz="2000" b="1" i="1" dirty="0" err="1" smtClean="0">
                <a:solidFill>
                  <a:schemeClr val="bg1"/>
                </a:solidFill>
                <a:effectLst>
                  <a:outerShdw blurRad="38100" dist="38100" dir="2700000" algn="tl">
                    <a:srgbClr val="000000">
                      <a:alpha val="43137"/>
                    </a:srgbClr>
                  </a:outerShdw>
                </a:effectLst>
              </a:rPr>
              <a:t>Baccharis</a:t>
            </a:r>
            <a:r>
              <a:rPr lang="en-US" sz="2000" b="1" i="1" dirty="0" smtClean="0">
                <a:solidFill>
                  <a:schemeClr val="bg1"/>
                </a:solidFill>
                <a:effectLst>
                  <a:outerShdw blurRad="38100" dist="38100" dir="2700000" algn="tl">
                    <a:srgbClr val="000000">
                      <a:alpha val="43137"/>
                    </a:srgbClr>
                  </a:outerShdw>
                </a:effectLst>
              </a:rPr>
              <a:t> </a:t>
            </a:r>
            <a:r>
              <a:rPr lang="en-US" sz="2000" b="1" i="1" dirty="0" err="1" smtClean="0">
                <a:solidFill>
                  <a:schemeClr val="bg1"/>
                </a:solidFill>
                <a:effectLst>
                  <a:outerShdw blurRad="38100" dist="38100" dir="2700000" algn="tl">
                    <a:srgbClr val="000000">
                      <a:alpha val="43137"/>
                    </a:srgbClr>
                  </a:outerShdw>
                </a:effectLst>
              </a:rPr>
              <a:t>pilularis</a:t>
            </a:r>
            <a:endParaRPr lang="en-US" sz="2000" b="1" i="1" dirty="0">
              <a:solidFill>
                <a:schemeClr val="bg1"/>
              </a:solidFill>
              <a:effectLst>
                <a:outerShdw blurRad="38100" dist="38100" dir="2700000" algn="tl">
                  <a:srgbClr val="000000">
                    <a:alpha val="43137"/>
                  </a:srgbClr>
                </a:outerShdw>
              </a:effectLst>
            </a:endParaRPr>
          </a:p>
        </p:txBody>
      </p:sp>
      <p:sp>
        <p:nvSpPr>
          <p:cNvPr id="76" name="TextBox 75"/>
          <p:cNvSpPr txBox="1"/>
          <p:nvPr/>
        </p:nvSpPr>
        <p:spPr>
          <a:xfrm>
            <a:off x="27813000" y="31984890"/>
            <a:ext cx="2304285" cy="400110"/>
          </a:xfrm>
          <a:prstGeom prst="rect">
            <a:avLst/>
          </a:prstGeom>
          <a:noFill/>
        </p:spPr>
        <p:txBody>
          <a:bodyPr wrap="none" rtlCol="0">
            <a:spAutoFit/>
          </a:bodyPr>
          <a:lstStyle/>
          <a:p>
            <a:r>
              <a:rPr lang="en-US" sz="2000" b="1" i="1" dirty="0" err="1" smtClean="0">
                <a:solidFill>
                  <a:schemeClr val="bg1"/>
                </a:solidFill>
                <a:effectLst>
                  <a:outerShdw blurRad="38100" dist="38100" dir="2700000" algn="tl">
                    <a:srgbClr val="000000">
                      <a:alpha val="43137"/>
                    </a:srgbClr>
                  </a:outerShdw>
                </a:effectLst>
              </a:rPr>
              <a:t>Lupinus</a:t>
            </a:r>
            <a:r>
              <a:rPr lang="en-US" sz="2000" b="1" i="1" dirty="0" smtClean="0">
                <a:solidFill>
                  <a:schemeClr val="bg1"/>
                </a:solidFill>
                <a:effectLst>
                  <a:outerShdw blurRad="38100" dist="38100" dir="2700000" algn="tl">
                    <a:srgbClr val="000000">
                      <a:alpha val="43137"/>
                    </a:srgbClr>
                  </a:outerShdw>
                </a:effectLst>
              </a:rPr>
              <a:t> </a:t>
            </a:r>
            <a:r>
              <a:rPr lang="en-US" sz="2000" b="1" i="1" dirty="0" err="1" smtClean="0">
                <a:solidFill>
                  <a:schemeClr val="bg1"/>
                </a:solidFill>
                <a:effectLst>
                  <a:outerShdw blurRad="38100" dist="38100" dir="2700000" algn="tl">
                    <a:srgbClr val="000000">
                      <a:alpha val="43137"/>
                    </a:srgbClr>
                  </a:outerShdw>
                </a:effectLst>
              </a:rPr>
              <a:t>obtusilobus</a:t>
            </a:r>
            <a:endParaRPr lang="en-US" sz="2000" b="1" i="1" dirty="0">
              <a:solidFill>
                <a:schemeClr val="bg1"/>
              </a:solidFill>
              <a:effectLst>
                <a:outerShdw blurRad="38100" dist="38100" dir="2700000" algn="tl">
                  <a:srgbClr val="000000">
                    <a:alpha val="43137"/>
                  </a:srgbClr>
                </a:outerShdw>
              </a:effectLst>
            </a:endParaRPr>
          </a:p>
        </p:txBody>
      </p:sp>
      <p:sp>
        <p:nvSpPr>
          <p:cNvPr id="77" name="TextBox 76"/>
          <p:cNvSpPr txBox="1"/>
          <p:nvPr/>
        </p:nvSpPr>
        <p:spPr>
          <a:xfrm>
            <a:off x="33147000" y="32004000"/>
            <a:ext cx="2451312" cy="400110"/>
          </a:xfrm>
          <a:prstGeom prst="rect">
            <a:avLst/>
          </a:prstGeom>
          <a:noFill/>
        </p:spPr>
        <p:txBody>
          <a:bodyPr wrap="none" rtlCol="0">
            <a:spAutoFit/>
          </a:bodyPr>
          <a:lstStyle/>
          <a:p>
            <a:r>
              <a:rPr lang="en-US" sz="2000" b="1" i="1" dirty="0" err="1" smtClean="0">
                <a:solidFill>
                  <a:schemeClr val="bg1"/>
                </a:solidFill>
                <a:effectLst>
                  <a:outerShdw blurRad="38100" dist="38100" dir="2700000" algn="tl">
                    <a:srgbClr val="000000">
                      <a:alpha val="43137"/>
                    </a:srgbClr>
                  </a:outerShdw>
                </a:effectLst>
              </a:rPr>
              <a:t>Heracleum</a:t>
            </a:r>
            <a:r>
              <a:rPr lang="en-US" sz="1600" b="1" i="1" dirty="0" smtClean="0">
                <a:solidFill>
                  <a:schemeClr val="bg1"/>
                </a:solidFill>
                <a:effectLst>
                  <a:outerShdw blurRad="38100" dist="38100" dir="2700000" algn="tl">
                    <a:srgbClr val="000000">
                      <a:alpha val="43137"/>
                    </a:srgbClr>
                  </a:outerShdw>
                </a:effectLst>
              </a:rPr>
              <a:t> </a:t>
            </a:r>
            <a:r>
              <a:rPr lang="en-US" sz="2000" b="1" i="1" dirty="0" smtClean="0">
                <a:solidFill>
                  <a:schemeClr val="bg1"/>
                </a:solidFill>
                <a:effectLst>
                  <a:outerShdw blurRad="38100" dist="38100" dir="2700000" algn="tl">
                    <a:srgbClr val="000000">
                      <a:alpha val="43137"/>
                    </a:srgbClr>
                  </a:outerShdw>
                </a:effectLst>
              </a:rPr>
              <a:t>maximum</a:t>
            </a:r>
            <a:endParaRPr lang="en-US" sz="2000" b="1" i="1" dirty="0">
              <a:solidFill>
                <a:schemeClr val="bg1"/>
              </a:solidFill>
              <a:effectLst>
                <a:outerShdw blurRad="38100" dist="38100" dir="2700000" algn="tl">
                  <a:srgbClr val="000000">
                    <a:alpha val="43137"/>
                  </a:srgbClr>
                </a:outerShdw>
              </a:effectLst>
            </a:endParaRPr>
          </a:p>
        </p:txBody>
      </p:sp>
      <p:sp>
        <p:nvSpPr>
          <p:cNvPr id="78" name="TextBox 77"/>
          <p:cNvSpPr txBox="1"/>
          <p:nvPr/>
        </p:nvSpPr>
        <p:spPr>
          <a:xfrm>
            <a:off x="38557200" y="31699200"/>
            <a:ext cx="3991734" cy="707886"/>
          </a:xfrm>
          <a:prstGeom prst="rect">
            <a:avLst/>
          </a:prstGeom>
          <a:noFill/>
        </p:spPr>
        <p:txBody>
          <a:bodyPr wrap="none" rtlCol="0">
            <a:spAutoFit/>
          </a:bodyPr>
          <a:lstStyle/>
          <a:p>
            <a:r>
              <a:rPr lang="en-US" sz="2000" b="1" dirty="0" smtClean="0">
                <a:solidFill>
                  <a:schemeClr val="bg1"/>
                </a:solidFill>
              </a:rPr>
              <a:t>Greenleaf manzanita monitoring at </a:t>
            </a:r>
          </a:p>
          <a:p>
            <a:r>
              <a:rPr lang="en-US" sz="2000" b="1" dirty="0" smtClean="0">
                <a:solidFill>
                  <a:schemeClr val="bg1"/>
                </a:solidFill>
              </a:rPr>
              <a:t>Lassen Volcanic NP</a:t>
            </a:r>
            <a:endParaRPr lang="en-US" sz="2000" b="1" dirty="0">
              <a:solidFill>
                <a:schemeClr val="bg1"/>
              </a:solidFill>
            </a:endParaRPr>
          </a:p>
        </p:txBody>
      </p:sp>
      <p:pic>
        <p:nvPicPr>
          <p:cNvPr id="84" name="Picture 83" descr="JOTR LM.jpg"/>
          <p:cNvPicPr>
            <a:picLocks noChangeAspect="1"/>
          </p:cNvPicPr>
          <p:nvPr/>
        </p:nvPicPr>
        <p:blipFill>
          <a:blip r:embed="rId21" cstate="print"/>
          <a:stretch>
            <a:fillRect/>
          </a:stretch>
        </p:blipFill>
        <p:spPr>
          <a:xfrm>
            <a:off x="9493552" y="12147616"/>
            <a:ext cx="4755848" cy="3168584"/>
          </a:xfrm>
          <a:prstGeom prst="rect">
            <a:avLst/>
          </a:prstGeom>
          <a:ln w="9525">
            <a:solidFill>
              <a:schemeClr val="tx1"/>
            </a:solidFill>
          </a:ln>
          <a:effectLst>
            <a:outerShdw blurRad="292100" dist="139700" dir="2700000" algn="ctr" rotWithShape="0">
              <a:srgbClr val="000000">
                <a:alpha val="65000"/>
              </a:srgbClr>
            </a:outerShdw>
          </a:effectLst>
        </p:spPr>
      </p:pic>
      <p:sp>
        <p:nvSpPr>
          <p:cNvPr id="85" name="TextBox 84"/>
          <p:cNvSpPr txBox="1"/>
          <p:nvPr/>
        </p:nvSpPr>
        <p:spPr>
          <a:xfrm>
            <a:off x="12468178" y="14916090"/>
            <a:ext cx="1749774" cy="400110"/>
          </a:xfrm>
          <a:prstGeom prst="rect">
            <a:avLst/>
          </a:prstGeom>
          <a:noFill/>
        </p:spPr>
        <p:txBody>
          <a:bodyPr wrap="none" rtlCol="0">
            <a:spAutoFit/>
          </a:bodyPr>
          <a:lstStyle/>
          <a:p>
            <a:r>
              <a:rPr lang="en-US" sz="2000" dirty="0" smtClean="0">
                <a:solidFill>
                  <a:schemeClr val="bg1"/>
                </a:solidFill>
                <a:effectLst>
                  <a:outerShdw blurRad="38100" dist="38100" dir="2700000" algn="tl">
                    <a:srgbClr val="000000">
                      <a:alpha val="43137"/>
                    </a:srgbClr>
                  </a:outerShdw>
                </a:effectLst>
              </a:rPr>
              <a:t>Joshua Tree NP</a:t>
            </a:r>
            <a:endParaRPr lang="en-US" sz="2000" dirty="0">
              <a:solidFill>
                <a:schemeClr val="bg1"/>
              </a:solidFill>
              <a:effectLst>
                <a:outerShdw blurRad="38100" dist="38100" dir="2700000" algn="tl">
                  <a:srgbClr val="000000">
                    <a:alpha val="43137"/>
                  </a:srgbClr>
                </a:outerShdw>
              </a:effectLst>
            </a:endParaRPr>
          </a:p>
        </p:txBody>
      </p:sp>
      <p:sp>
        <p:nvSpPr>
          <p:cNvPr id="60" name="TextBox 59"/>
          <p:cNvSpPr txBox="1"/>
          <p:nvPr/>
        </p:nvSpPr>
        <p:spPr>
          <a:xfrm>
            <a:off x="17001711" y="31976943"/>
            <a:ext cx="1936749" cy="400110"/>
          </a:xfrm>
          <a:prstGeom prst="rect">
            <a:avLst/>
          </a:prstGeom>
          <a:noFill/>
        </p:spPr>
        <p:txBody>
          <a:bodyPr wrap="none" rtlCol="0">
            <a:spAutoFit/>
          </a:bodyPr>
          <a:lstStyle/>
          <a:p>
            <a:r>
              <a:rPr lang="en-US" sz="2000" b="1" i="1" dirty="0" err="1" smtClean="0">
                <a:solidFill>
                  <a:schemeClr val="bg1"/>
                </a:solidFill>
                <a:effectLst>
                  <a:outerShdw blurRad="38100" dist="38100" dir="2700000" algn="tl">
                    <a:srgbClr val="000000">
                      <a:alpha val="43137"/>
                    </a:srgbClr>
                  </a:outerShdw>
                </a:effectLst>
              </a:rPr>
              <a:t>Pinus</a:t>
            </a:r>
            <a:r>
              <a:rPr lang="en-US" sz="2000" b="1" i="1" dirty="0" smtClean="0">
                <a:solidFill>
                  <a:schemeClr val="bg1"/>
                </a:solidFill>
                <a:effectLst>
                  <a:outerShdw blurRad="38100" dist="38100" dir="2700000" algn="tl">
                    <a:srgbClr val="000000">
                      <a:alpha val="43137"/>
                    </a:srgbClr>
                  </a:outerShdw>
                </a:effectLst>
              </a:rPr>
              <a:t> ponderosa</a:t>
            </a:r>
            <a:endParaRPr lang="en-US" sz="1600" b="1" i="1" dirty="0">
              <a:solidFill>
                <a:schemeClr val="bg1"/>
              </a:solidFill>
              <a:effectLst>
                <a:outerShdw blurRad="38100" dist="38100" dir="2700000" algn="tl">
                  <a:srgbClr val="000000">
                    <a:alpha val="43137"/>
                  </a:srgbClr>
                </a:outerShdw>
              </a:effectLst>
            </a:endParaRPr>
          </a:p>
        </p:txBody>
      </p:sp>
      <p:pic>
        <p:nvPicPr>
          <p:cNvPr id="68" name="Picture 6" descr="natures_notesbook-lr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7837440" y="2389643"/>
            <a:ext cx="4114800" cy="180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73" descr="img_0653.jpg"/>
          <p:cNvPicPr>
            <a:picLocks noChangeAspect="1"/>
          </p:cNvPicPr>
          <p:nvPr/>
        </p:nvPicPr>
        <p:blipFill>
          <a:blip r:embed="rId23" cstate="print"/>
          <a:stretch>
            <a:fillRect/>
          </a:stretch>
        </p:blipFill>
        <p:spPr>
          <a:xfrm>
            <a:off x="936686" y="22716758"/>
            <a:ext cx="2416114" cy="4258042"/>
          </a:xfrm>
          <a:prstGeom prst="rect">
            <a:avLst/>
          </a:prstGeom>
          <a:ln>
            <a:solidFill>
              <a:schemeClr val="tx1"/>
            </a:solidFill>
          </a:ln>
        </p:spPr>
      </p:pic>
      <p:sp>
        <p:nvSpPr>
          <p:cNvPr id="79" name="TextBox 78"/>
          <p:cNvSpPr txBox="1"/>
          <p:nvPr/>
        </p:nvSpPr>
        <p:spPr>
          <a:xfrm>
            <a:off x="823976" y="26974800"/>
            <a:ext cx="4662424" cy="369332"/>
          </a:xfrm>
          <a:prstGeom prst="rect">
            <a:avLst/>
          </a:prstGeom>
          <a:noFill/>
        </p:spPr>
        <p:txBody>
          <a:bodyPr wrap="square" rtlCol="0">
            <a:spAutoFit/>
          </a:bodyPr>
          <a:lstStyle/>
          <a:p>
            <a:r>
              <a:rPr lang="en-US" sz="1800" b="1" dirty="0" err="1" smtClean="0"/>
              <a:t>Naturebridge</a:t>
            </a:r>
            <a:r>
              <a:rPr lang="en-US" sz="1800" b="1" dirty="0" smtClean="0"/>
              <a:t>, Santa Monica </a:t>
            </a:r>
            <a:r>
              <a:rPr lang="en-US" sz="1800" b="1" dirty="0" err="1" smtClean="0"/>
              <a:t>Mtns</a:t>
            </a:r>
            <a:r>
              <a:rPr lang="en-US" sz="1800" b="1" dirty="0" smtClean="0"/>
              <a:t>.</a:t>
            </a:r>
            <a:endParaRPr lang="en-US" sz="1800" b="1" dirty="0"/>
          </a:p>
        </p:txBody>
      </p:sp>
      <p:pic>
        <p:nvPicPr>
          <p:cNvPr id="80" name="Picture 79" descr="JOMUimg_3890.jpg"/>
          <p:cNvPicPr>
            <a:picLocks noChangeAspect="1"/>
          </p:cNvPicPr>
          <p:nvPr/>
        </p:nvPicPr>
        <p:blipFill>
          <a:blip r:embed="rId24" cstate="print"/>
          <a:stretch>
            <a:fillRect/>
          </a:stretch>
        </p:blipFill>
        <p:spPr>
          <a:xfrm>
            <a:off x="11582400" y="22707600"/>
            <a:ext cx="2973587" cy="4259896"/>
          </a:xfrm>
          <a:prstGeom prst="rect">
            <a:avLst/>
          </a:prstGeom>
          <a:ln>
            <a:solidFill>
              <a:schemeClr val="tx1"/>
            </a:solidFill>
          </a:ln>
        </p:spPr>
      </p:pic>
      <p:sp>
        <p:nvSpPr>
          <p:cNvPr id="81" name="TextBox 80"/>
          <p:cNvSpPr txBox="1"/>
          <p:nvPr/>
        </p:nvSpPr>
        <p:spPr>
          <a:xfrm>
            <a:off x="10744200" y="26974800"/>
            <a:ext cx="4419600" cy="369332"/>
          </a:xfrm>
          <a:prstGeom prst="rect">
            <a:avLst/>
          </a:prstGeom>
          <a:noFill/>
        </p:spPr>
        <p:txBody>
          <a:bodyPr wrap="square" rtlCol="0">
            <a:spAutoFit/>
          </a:bodyPr>
          <a:lstStyle/>
          <a:p>
            <a:r>
              <a:rPr lang="en-US" sz="1800" b="1" dirty="0" smtClean="0"/>
              <a:t>Training local citizens at John Muir NHS</a:t>
            </a:r>
            <a:endParaRPr lang="en-US" sz="1800" b="1" dirty="0"/>
          </a:p>
        </p:txBody>
      </p:sp>
      <p:sp>
        <p:nvSpPr>
          <p:cNvPr id="3" name="TextBox 2"/>
          <p:cNvSpPr txBox="1"/>
          <p:nvPr/>
        </p:nvSpPr>
        <p:spPr>
          <a:xfrm>
            <a:off x="27472828" y="16894314"/>
            <a:ext cx="13744275" cy="707886"/>
          </a:xfrm>
          <a:prstGeom prst="rect">
            <a:avLst/>
          </a:prstGeom>
          <a:noFill/>
        </p:spPr>
        <p:txBody>
          <a:bodyPr wrap="none" rtlCol="0">
            <a:spAutoFit/>
          </a:bodyPr>
          <a:lstStyle/>
          <a:p>
            <a:r>
              <a:rPr lang="en-US" sz="4000" b="1" dirty="0" smtClean="0"/>
              <a:t>PHENOLOGICAL PATTERNS ALONG BIOGEOGRAPHIC GRADIENTS</a:t>
            </a:r>
            <a:endParaRPr lang="en-US" sz="4000" b="1" dirty="0"/>
          </a:p>
        </p:txBody>
      </p:sp>
      <p:pic>
        <p:nvPicPr>
          <p:cNvPr id="54" name="Picture 53"/>
          <p:cNvPicPr>
            <a:picLocks noChangeAspect="1"/>
          </p:cNvPicPr>
          <p:nvPr/>
        </p:nvPicPr>
        <p:blipFill>
          <a:blip r:embed="rId25"/>
          <a:stretch>
            <a:fillRect/>
          </a:stretch>
        </p:blipFill>
        <p:spPr>
          <a:xfrm>
            <a:off x="27051000" y="18263732"/>
            <a:ext cx="4127843" cy="3191747"/>
          </a:xfrm>
          <a:prstGeom prst="rect">
            <a:avLst/>
          </a:prstGeom>
        </p:spPr>
      </p:pic>
      <p:sp>
        <p:nvSpPr>
          <p:cNvPr id="2" name="TextBox 1"/>
          <p:cNvSpPr txBox="1"/>
          <p:nvPr/>
        </p:nvSpPr>
        <p:spPr>
          <a:xfrm>
            <a:off x="27254786" y="21488400"/>
            <a:ext cx="15722014" cy="1077218"/>
          </a:xfrm>
          <a:prstGeom prst="rect">
            <a:avLst/>
          </a:prstGeom>
          <a:noFill/>
        </p:spPr>
        <p:txBody>
          <a:bodyPr wrap="square" rtlCol="0">
            <a:spAutoFit/>
          </a:bodyPr>
          <a:lstStyle/>
          <a:p>
            <a:r>
              <a:rPr lang="en-US" sz="3200" b="1" dirty="0" smtClean="0"/>
              <a:t>For </a:t>
            </a:r>
            <a:r>
              <a:rPr lang="en-US" sz="3200" b="1" dirty="0" smtClean="0">
                <a:solidFill>
                  <a:srgbClr val="000000"/>
                </a:solidFill>
              </a:rPr>
              <a:t>some </a:t>
            </a:r>
            <a:r>
              <a:rPr lang="en-US" sz="3200" b="1" dirty="0" smtClean="0"/>
              <a:t>taxa and </a:t>
            </a:r>
            <a:r>
              <a:rPr lang="en-US" sz="3200" b="1" dirty="0" err="1" smtClean="0"/>
              <a:t>phenophases</a:t>
            </a:r>
            <a:r>
              <a:rPr lang="en-US" sz="3200" b="1" dirty="0" smtClean="0"/>
              <a:t>, onset dates (site means) are earlier with increasing late winter temperatures</a:t>
            </a:r>
            <a:endParaRPr lang="en-US" sz="3200" b="1" dirty="0"/>
          </a:p>
        </p:txBody>
      </p:sp>
      <p:sp>
        <p:nvSpPr>
          <p:cNvPr id="57" name="TextBox 56"/>
          <p:cNvSpPr txBox="1"/>
          <p:nvPr/>
        </p:nvSpPr>
        <p:spPr>
          <a:xfrm>
            <a:off x="28145307" y="20979824"/>
            <a:ext cx="2728736" cy="584776"/>
          </a:xfrm>
          <a:prstGeom prst="rect">
            <a:avLst/>
          </a:prstGeom>
          <a:solidFill>
            <a:schemeClr val="bg1"/>
          </a:solidFill>
        </p:spPr>
        <p:txBody>
          <a:bodyPr wrap="square" rtlCol="0">
            <a:spAutoFit/>
          </a:bodyPr>
          <a:lstStyle/>
          <a:p>
            <a:pPr algn="ctr"/>
            <a:r>
              <a:rPr lang="en-US" sz="1600" dirty="0" err="1"/>
              <a:t>Tmin</a:t>
            </a:r>
            <a:r>
              <a:rPr lang="en-US" sz="1600" dirty="0"/>
              <a:t> (°C</a:t>
            </a:r>
            <a:r>
              <a:rPr lang="en-US" sz="1600" dirty="0" smtClean="0"/>
              <a:t>)</a:t>
            </a:r>
          </a:p>
          <a:p>
            <a:pPr algn="ctr"/>
            <a:r>
              <a:rPr lang="en-US" sz="1600" dirty="0" smtClean="0"/>
              <a:t>(March of Phenological Year)</a:t>
            </a:r>
            <a:endParaRPr lang="en-US" sz="1600" dirty="0"/>
          </a:p>
        </p:txBody>
      </p:sp>
      <p:pic>
        <p:nvPicPr>
          <p:cNvPr id="58" name="Picture 57"/>
          <p:cNvPicPr>
            <a:picLocks noChangeAspect="1"/>
          </p:cNvPicPr>
          <p:nvPr/>
        </p:nvPicPr>
        <p:blipFill>
          <a:blip r:embed="rId26"/>
          <a:stretch>
            <a:fillRect/>
          </a:stretch>
        </p:blipFill>
        <p:spPr>
          <a:xfrm>
            <a:off x="32119434" y="18195667"/>
            <a:ext cx="4258446" cy="3292733"/>
          </a:xfrm>
          <a:prstGeom prst="rect">
            <a:avLst/>
          </a:prstGeom>
        </p:spPr>
      </p:pic>
      <p:sp>
        <p:nvSpPr>
          <p:cNvPr id="61" name="TextBox 36"/>
          <p:cNvSpPr txBox="1"/>
          <p:nvPr/>
        </p:nvSpPr>
        <p:spPr>
          <a:xfrm>
            <a:off x="33180872" y="20975632"/>
            <a:ext cx="2968407" cy="584776"/>
          </a:xfrm>
          <a:prstGeom prst="rect">
            <a:avLst/>
          </a:prstGeom>
          <a:solidFill>
            <a:schemeClr val="bg1"/>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dirty="0" err="1"/>
              <a:t>Tmin</a:t>
            </a:r>
            <a:r>
              <a:rPr lang="en-US" sz="1600" dirty="0"/>
              <a:t> (°C</a:t>
            </a:r>
            <a:r>
              <a:rPr lang="en-US" sz="1600" dirty="0" smtClean="0"/>
              <a:t>)</a:t>
            </a:r>
          </a:p>
          <a:p>
            <a:pPr algn="ctr"/>
            <a:r>
              <a:rPr lang="en-US" sz="1600" dirty="0" smtClean="0"/>
              <a:t>(Jan of Phenological Year)</a:t>
            </a:r>
            <a:endParaRPr lang="en-US" sz="1600" dirty="0"/>
          </a:p>
        </p:txBody>
      </p:sp>
      <p:sp>
        <p:nvSpPr>
          <p:cNvPr id="64" name="TextBox 63"/>
          <p:cNvSpPr txBox="1"/>
          <p:nvPr/>
        </p:nvSpPr>
        <p:spPr>
          <a:xfrm rot="16200000">
            <a:off x="26095546" y="19278503"/>
            <a:ext cx="2403351" cy="492443"/>
          </a:xfrm>
          <a:prstGeom prst="rect">
            <a:avLst/>
          </a:prstGeom>
          <a:solidFill>
            <a:srgbClr val="FFFFFF"/>
          </a:solidFill>
        </p:spPr>
        <p:txBody>
          <a:bodyPr wrap="square" rtlCol="0">
            <a:spAutoFit/>
          </a:bodyPr>
          <a:lstStyle/>
          <a:p>
            <a:pPr algn="ctr"/>
            <a:r>
              <a:rPr lang="en-US" sz="2600" dirty="0" smtClean="0"/>
              <a:t>Adjusted DOY</a:t>
            </a:r>
            <a:endParaRPr lang="en-US" sz="2600" dirty="0"/>
          </a:p>
        </p:txBody>
      </p:sp>
      <p:sp>
        <p:nvSpPr>
          <p:cNvPr id="56" name="TextBox 55"/>
          <p:cNvSpPr txBox="1"/>
          <p:nvPr/>
        </p:nvSpPr>
        <p:spPr>
          <a:xfrm rot="16200000">
            <a:off x="31196183" y="19193043"/>
            <a:ext cx="2403351" cy="492443"/>
          </a:xfrm>
          <a:prstGeom prst="rect">
            <a:avLst/>
          </a:prstGeom>
          <a:solidFill>
            <a:srgbClr val="FFFFFF"/>
          </a:solidFill>
        </p:spPr>
        <p:txBody>
          <a:bodyPr wrap="square" rtlCol="0">
            <a:spAutoFit/>
          </a:bodyPr>
          <a:lstStyle/>
          <a:p>
            <a:pPr algn="ctr"/>
            <a:r>
              <a:rPr lang="en-US" sz="2600" dirty="0" smtClean="0"/>
              <a:t>Adjusted DOY</a:t>
            </a:r>
            <a:endParaRPr lang="en-US" sz="2600" dirty="0"/>
          </a:p>
        </p:txBody>
      </p:sp>
      <p:sp>
        <p:nvSpPr>
          <p:cNvPr id="7" name="TextBox 6"/>
          <p:cNvSpPr txBox="1"/>
          <p:nvPr/>
        </p:nvSpPr>
        <p:spPr>
          <a:xfrm>
            <a:off x="33652198" y="17594759"/>
            <a:ext cx="1996059" cy="769441"/>
          </a:xfrm>
          <a:prstGeom prst="rect">
            <a:avLst/>
          </a:prstGeom>
          <a:noFill/>
        </p:spPr>
        <p:txBody>
          <a:bodyPr wrap="none" rtlCol="0">
            <a:spAutoFit/>
          </a:bodyPr>
          <a:lstStyle/>
          <a:p>
            <a:pPr algn="ctr"/>
            <a:r>
              <a:rPr lang="en-US" sz="2200" i="1" dirty="0" err="1" smtClean="0"/>
              <a:t>Sambucus</a:t>
            </a:r>
            <a:r>
              <a:rPr lang="en-US" sz="2200" i="1" dirty="0" smtClean="0"/>
              <a:t> </a:t>
            </a:r>
            <a:r>
              <a:rPr lang="en-US" sz="2200" i="1" dirty="0" err="1" smtClean="0"/>
              <a:t>nigra</a:t>
            </a:r>
            <a:r>
              <a:rPr lang="en-US" sz="2200" i="1" dirty="0" smtClean="0"/>
              <a:t/>
            </a:r>
            <a:br>
              <a:rPr lang="en-US" sz="2200" i="1" dirty="0" smtClean="0"/>
            </a:br>
            <a:r>
              <a:rPr lang="en-US" sz="2200" dirty="0" smtClean="0"/>
              <a:t>Ripe fruits</a:t>
            </a:r>
            <a:endParaRPr lang="en-US" sz="2200" i="1" dirty="0"/>
          </a:p>
        </p:txBody>
      </p:sp>
      <p:sp>
        <p:nvSpPr>
          <p:cNvPr id="65" name="TextBox 64"/>
          <p:cNvSpPr txBox="1"/>
          <p:nvPr/>
        </p:nvSpPr>
        <p:spPr>
          <a:xfrm>
            <a:off x="27992190" y="17602200"/>
            <a:ext cx="2982740" cy="769441"/>
          </a:xfrm>
          <a:prstGeom prst="rect">
            <a:avLst/>
          </a:prstGeom>
          <a:noFill/>
        </p:spPr>
        <p:txBody>
          <a:bodyPr wrap="none" rtlCol="0">
            <a:spAutoFit/>
          </a:bodyPr>
          <a:lstStyle/>
          <a:p>
            <a:pPr algn="ctr"/>
            <a:r>
              <a:rPr lang="en-US" sz="2200" i="1" dirty="0" err="1" smtClean="0"/>
              <a:t>Baccharis</a:t>
            </a:r>
            <a:r>
              <a:rPr lang="en-US" sz="2200" i="1" dirty="0" smtClean="0"/>
              <a:t> </a:t>
            </a:r>
            <a:r>
              <a:rPr lang="en-US" sz="2200" i="1" dirty="0" err="1" smtClean="0"/>
              <a:t>pilularis</a:t>
            </a:r>
            <a:r>
              <a:rPr lang="en-US" sz="2200" i="1" dirty="0" smtClean="0"/>
              <a:t/>
            </a:r>
            <a:br>
              <a:rPr lang="en-US" sz="2200" i="1" dirty="0" smtClean="0"/>
            </a:br>
            <a:r>
              <a:rPr lang="en-US" sz="2200" dirty="0" smtClean="0"/>
              <a:t>Flowers and flower buds</a:t>
            </a:r>
            <a:endParaRPr lang="en-US" sz="2200" i="1" dirty="0"/>
          </a:p>
        </p:txBody>
      </p:sp>
      <p:sp>
        <p:nvSpPr>
          <p:cNvPr id="86" name="TextBox 85"/>
          <p:cNvSpPr txBox="1"/>
          <p:nvPr/>
        </p:nvSpPr>
        <p:spPr>
          <a:xfrm>
            <a:off x="38898128" y="17594759"/>
            <a:ext cx="2287229" cy="769441"/>
          </a:xfrm>
          <a:prstGeom prst="rect">
            <a:avLst/>
          </a:prstGeom>
          <a:noFill/>
        </p:spPr>
        <p:txBody>
          <a:bodyPr wrap="none" rtlCol="0">
            <a:spAutoFit/>
          </a:bodyPr>
          <a:lstStyle/>
          <a:p>
            <a:pPr algn="ctr"/>
            <a:r>
              <a:rPr lang="en-US" sz="2200" i="1" dirty="0" err="1" smtClean="0"/>
              <a:t>Quercus</a:t>
            </a:r>
            <a:r>
              <a:rPr lang="en-US" sz="2200" i="1" dirty="0" smtClean="0"/>
              <a:t> </a:t>
            </a:r>
            <a:r>
              <a:rPr lang="en-US" sz="2200" i="1" dirty="0" err="1" smtClean="0"/>
              <a:t>lobata</a:t>
            </a:r>
            <a:r>
              <a:rPr lang="en-US" sz="2200" i="1" dirty="0" smtClean="0"/>
              <a:t> </a:t>
            </a:r>
            <a:r>
              <a:rPr lang="en-US" sz="2200" dirty="0" smtClean="0"/>
              <a:t/>
            </a:r>
            <a:br>
              <a:rPr lang="en-US" sz="2200" dirty="0" smtClean="0"/>
            </a:br>
            <a:r>
              <a:rPr lang="en-US" sz="2200" dirty="0" smtClean="0"/>
              <a:t>Breaking leaf buds</a:t>
            </a:r>
            <a:endParaRPr lang="en-US" sz="2200" dirty="0"/>
          </a:p>
        </p:txBody>
      </p:sp>
      <p:sp>
        <p:nvSpPr>
          <p:cNvPr id="87" name="TextBox 86"/>
          <p:cNvSpPr txBox="1"/>
          <p:nvPr/>
        </p:nvSpPr>
        <p:spPr>
          <a:xfrm>
            <a:off x="27230380" y="26278582"/>
            <a:ext cx="15722014" cy="1077218"/>
          </a:xfrm>
          <a:prstGeom prst="rect">
            <a:avLst/>
          </a:prstGeom>
          <a:noFill/>
        </p:spPr>
        <p:txBody>
          <a:bodyPr wrap="square" rtlCol="0">
            <a:spAutoFit/>
          </a:bodyPr>
          <a:lstStyle/>
          <a:p>
            <a:r>
              <a:rPr lang="en-US" sz="3200" b="1" dirty="0"/>
              <a:t>For many </a:t>
            </a:r>
            <a:r>
              <a:rPr lang="en-US" sz="3200" b="1" dirty="0" smtClean="0"/>
              <a:t>taxa and </a:t>
            </a:r>
            <a:r>
              <a:rPr lang="en-US" sz="3200" b="1" dirty="0" err="1" smtClean="0"/>
              <a:t>phenophases</a:t>
            </a:r>
            <a:r>
              <a:rPr lang="en-US" sz="3200" b="1" dirty="0" smtClean="0"/>
              <a:t>, onset dates (site means) </a:t>
            </a:r>
            <a:r>
              <a:rPr lang="en-US" sz="3200" b="1" smtClean="0"/>
              <a:t>are later with </a:t>
            </a:r>
            <a:r>
              <a:rPr lang="en-US" sz="3200" b="1" dirty="0" smtClean="0"/>
              <a:t>increasing winter precipitation</a:t>
            </a:r>
            <a:endParaRPr lang="en-US" sz="3200" b="1" dirty="0"/>
          </a:p>
        </p:txBody>
      </p:sp>
      <p:pic>
        <p:nvPicPr>
          <p:cNvPr id="88" name="Picture 87"/>
          <p:cNvPicPr>
            <a:picLocks noChangeAspect="1"/>
          </p:cNvPicPr>
          <p:nvPr/>
        </p:nvPicPr>
        <p:blipFill>
          <a:blip r:embed="rId27"/>
          <a:stretch>
            <a:fillRect/>
          </a:stretch>
        </p:blipFill>
        <p:spPr>
          <a:xfrm>
            <a:off x="27069793" y="23088600"/>
            <a:ext cx="4160527" cy="3217020"/>
          </a:xfrm>
          <a:prstGeom prst="rect">
            <a:avLst/>
          </a:prstGeom>
        </p:spPr>
      </p:pic>
      <p:sp>
        <p:nvSpPr>
          <p:cNvPr id="89" name="TextBox 88"/>
          <p:cNvSpPr txBox="1"/>
          <p:nvPr/>
        </p:nvSpPr>
        <p:spPr>
          <a:xfrm>
            <a:off x="27965400" y="25780425"/>
            <a:ext cx="3106329" cy="584775"/>
          </a:xfrm>
          <a:prstGeom prst="rect">
            <a:avLst/>
          </a:prstGeom>
          <a:solidFill>
            <a:schemeClr val="bg1"/>
          </a:solidFill>
        </p:spPr>
        <p:txBody>
          <a:bodyPr wrap="square" rtlCol="0">
            <a:spAutoFit/>
          </a:bodyPr>
          <a:lstStyle/>
          <a:p>
            <a:pPr algn="ctr"/>
            <a:r>
              <a:rPr lang="en-US" sz="1600" dirty="0" smtClean="0"/>
              <a:t>PPT (mm)</a:t>
            </a:r>
          </a:p>
          <a:p>
            <a:pPr algn="ctr"/>
            <a:r>
              <a:rPr lang="en-US" sz="1600" dirty="0" smtClean="0"/>
              <a:t>(Feb of Phenological Year)</a:t>
            </a:r>
            <a:endParaRPr lang="en-US" sz="1600" dirty="0"/>
          </a:p>
        </p:txBody>
      </p:sp>
      <p:sp>
        <p:nvSpPr>
          <p:cNvPr id="91" name="TextBox 90"/>
          <p:cNvSpPr txBox="1"/>
          <p:nvPr/>
        </p:nvSpPr>
        <p:spPr>
          <a:xfrm rot="16200000">
            <a:off x="26005379" y="24038213"/>
            <a:ext cx="2665598" cy="492443"/>
          </a:xfrm>
          <a:prstGeom prst="rect">
            <a:avLst/>
          </a:prstGeom>
          <a:solidFill>
            <a:srgbClr val="FFFFFF"/>
          </a:solidFill>
        </p:spPr>
        <p:txBody>
          <a:bodyPr wrap="square" rtlCol="0">
            <a:spAutoFit/>
          </a:bodyPr>
          <a:lstStyle/>
          <a:p>
            <a:pPr algn="ctr"/>
            <a:r>
              <a:rPr lang="en-US" sz="2600" dirty="0" smtClean="0"/>
              <a:t>Adjusted DOY</a:t>
            </a:r>
            <a:endParaRPr lang="en-US" sz="2600" dirty="0"/>
          </a:p>
        </p:txBody>
      </p:sp>
      <p:pic>
        <p:nvPicPr>
          <p:cNvPr id="92" name="Picture 91"/>
          <p:cNvPicPr>
            <a:picLocks noChangeAspect="1"/>
          </p:cNvPicPr>
          <p:nvPr/>
        </p:nvPicPr>
        <p:blipFill>
          <a:blip r:embed="rId28"/>
          <a:stretch>
            <a:fillRect/>
          </a:stretch>
        </p:blipFill>
        <p:spPr>
          <a:xfrm>
            <a:off x="32204500" y="23062043"/>
            <a:ext cx="4173380" cy="3226957"/>
          </a:xfrm>
          <a:prstGeom prst="rect">
            <a:avLst/>
          </a:prstGeom>
        </p:spPr>
      </p:pic>
      <p:sp>
        <p:nvSpPr>
          <p:cNvPr id="93" name="TextBox 39"/>
          <p:cNvSpPr txBox="1"/>
          <p:nvPr/>
        </p:nvSpPr>
        <p:spPr>
          <a:xfrm>
            <a:off x="33262619" y="25780424"/>
            <a:ext cx="2728736" cy="584776"/>
          </a:xfrm>
          <a:prstGeom prst="rect">
            <a:avLst/>
          </a:prstGeom>
          <a:solidFill>
            <a:schemeClr val="bg1"/>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dirty="0" smtClean="0"/>
              <a:t>PPT (mm)</a:t>
            </a:r>
          </a:p>
          <a:p>
            <a:pPr algn="ctr"/>
            <a:r>
              <a:rPr lang="en-US" sz="1600" dirty="0" smtClean="0"/>
              <a:t>(Jan of Phenological Year)</a:t>
            </a:r>
            <a:endParaRPr lang="en-US" sz="1600" dirty="0"/>
          </a:p>
        </p:txBody>
      </p:sp>
      <p:pic>
        <p:nvPicPr>
          <p:cNvPr id="94" name="Picture 93"/>
          <p:cNvPicPr>
            <a:picLocks noChangeAspect="1"/>
          </p:cNvPicPr>
          <p:nvPr/>
        </p:nvPicPr>
        <p:blipFill>
          <a:blip r:embed="rId29"/>
          <a:stretch>
            <a:fillRect/>
          </a:stretch>
        </p:blipFill>
        <p:spPr>
          <a:xfrm>
            <a:off x="37432874" y="23062043"/>
            <a:ext cx="4241726" cy="3279804"/>
          </a:xfrm>
          <a:prstGeom prst="rect">
            <a:avLst/>
          </a:prstGeom>
        </p:spPr>
      </p:pic>
      <p:sp>
        <p:nvSpPr>
          <p:cNvPr id="95" name="TextBox 39"/>
          <p:cNvSpPr txBox="1"/>
          <p:nvPr/>
        </p:nvSpPr>
        <p:spPr>
          <a:xfrm>
            <a:off x="38348761" y="25856625"/>
            <a:ext cx="3078358" cy="584775"/>
          </a:xfrm>
          <a:prstGeom prst="rect">
            <a:avLst/>
          </a:prstGeom>
          <a:solidFill>
            <a:schemeClr val="bg1"/>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dirty="0" smtClean="0"/>
              <a:t>PPT (mm)</a:t>
            </a:r>
          </a:p>
          <a:p>
            <a:pPr algn="ctr"/>
            <a:r>
              <a:rPr lang="en-US" sz="1600" dirty="0" smtClean="0"/>
              <a:t>(Jan of Phenological Year)</a:t>
            </a:r>
            <a:endParaRPr lang="en-US" sz="1600" dirty="0"/>
          </a:p>
        </p:txBody>
      </p:sp>
      <p:sp>
        <p:nvSpPr>
          <p:cNvPr id="96" name="TextBox 95"/>
          <p:cNvSpPr txBox="1"/>
          <p:nvPr/>
        </p:nvSpPr>
        <p:spPr>
          <a:xfrm rot="16200000">
            <a:off x="31272383" y="23850503"/>
            <a:ext cx="2403351" cy="492443"/>
          </a:xfrm>
          <a:prstGeom prst="rect">
            <a:avLst/>
          </a:prstGeom>
          <a:solidFill>
            <a:srgbClr val="FFFFFF"/>
          </a:solidFill>
        </p:spPr>
        <p:txBody>
          <a:bodyPr wrap="square" rtlCol="0">
            <a:spAutoFit/>
          </a:bodyPr>
          <a:lstStyle/>
          <a:p>
            <a:pPr algn="ctr"/>
            <a:r>
              <a:rPr lang="en-US" sz="2600" dirty="0" smtClean="0"/>
              <a:t>Adjusted DOY</a:t>
            </a:r>
            <a:endParaRPr lang="en-US" sz="2600" dirty="0"/>
          </a:p>
        </p:txBody>
      </p:sp>
      <p:sp>
        <p:nvSpPr>
          <p:cNvPr id="97" name="TextBox 96"/>
          <p:cNvSpPr txBox="1"/>
          <p:nvPr/>
        </p:nvSpPr>
        <p:spPr>
          <a:xfrm rot="16200000">
            <a:off x="36499703" y="23879117"/>
            <a:ext cx="2403351" cy="492443"/>
          </a:xfrm>
          <a:prstGeom prst="rect">
            <a:avLst/>
          </a:prstGeom>
          <a:solidFill>
            <a:srgbClr val="FFFFFF"/>
          </a:solidFill>
        </p:spPr>
        <p:txBody>
          <a:bodyPr wrap="square" rtlCol="0">
            <a:spAutoFit/>
          </a:bodyPr>
          <a:lstStyle/>
          <a:p>
            <a:pPr algn="ctr"/>
            <a:r>
              <a:rPr lang="en-US" sz="2600" dirty="0" smtClean="0"/>
              <a:t>Adjusted DOY</a:t>
            </a:r>
            <a:endParaRPr lang="en-US" sz="2600" dirty="0"/>
          </a:p>
        </p:txBody>
      </p:sp>
      <p:sp>
        <p:nvSpPr>
          <p:cNvPr id="98" name="TextBox 97"/>
          <p:cNvSpPr txBox="1"/>
          <p:nvPr/>
        </p:nvSpPr>
        <p:spPr>
          <a:xfrm>
            <a:off x="33772221" y="22402800"/>
            <a:ext cx="1996059" cy="769441"/>
          </a:xfrm>
          <a:prstGeom prst="rect">
            <a:avLst/>
          </a:prstGeom>
          <a:noFill/>
        </p:spPr>
        <p:txBody>
          <a:bodyPr wrap="none" rtlCol="0">
            <a:spAutoFit/>
          </a:bodyPr>
          <a:lstStyle/>
          <a:p>
            <a:pPr algn="ctr"/>
            <a:r>
              <a:rPr lang="en-US" sz="2200" i="1" dirty="0" err="1"/>
              <a:t>Sambucus</a:t>
            </a:r>
            <a:r>
              <a:rPr lang="en-US" sz="2200" i="1" dirty="0"/>
              <a:t> </a:t>
            </a:r>
            <a:r>
              <a:rPr lang="en-US" sz="2200" i="1" dirty="0" err="1"/>
              <a:t>nigra</a:t>
            </a:r>
            <a:r>
              <a:rPr lang="en-US" sz="2200" i="1" dirty="0"/>
              <a:t/>
            </a:r>
            <a:br>
              <a:rPr lang="en-US" sz="2200" i="1" dirty="0"/>
            </a:br>
            <a:r>
              <a:rPr lang="en-US" sz="2200" dirty="0"/>
              <a:t>Ripe fruits</a:t>
            </a:r>
            <a:endParaRPr lang="en-US" sz="2200" i="1" dirty="0"/>
          </a:p>
        </p:txBody>
      </p:sp>
      <p:sp>
        <p:nvSpPr>
          <p:cNvPr id="99" name="TextBox 98"/>
          <p:cNvSpPr txBox="1"/>
          <p:nvPr/>
        </p:nvSpPr>
        <p:spPr>
          <a:xfrm>
            <a:off x="27992190" y="22424648"/>
            <a:ext cx="2982740" cy="769441"/>
          </a:xfrm>
          <a:prstGeom prst="rect">
            <a:avLst/>
          </a:prstGeom>
          <a:noFill/>
        </p:spPr>
        <p:txBody>
          <a:bodyPr wrap="none" rtlCol="0">
            <a:spAutoFit/>
          </a:bodyPr>
          <a:lstStyle/>
          <a:p>
            <a:pPr algn="ctr"/>
            <a:r>
              <a:rPr lang="en-US" sz="2200" i="1" dirty="0" err="1"/>
              <a:t>Baccharis</a:t>
            </a:r>
            <a:r>
              <a:rPr lang="en-US" sz="2200" i="1" dirty="0"/>
              <a:t> </a:t>
            </a:r>
            <a:r>
              <a:rPr lang="en-US" sz="2200" i="1" dirty="0" err="1"/>
              <a:t>pilularis</a:t>
            </a:r>
            <a:r>
              <a:rPr lang="en-US" sz="2200" i="1" dirty="0"/>
              <a:t/>
            </a:r>
            <a:br>
              <a:rPr lang="en-US" sz="2200" i="1" dirty="0"/>
            </a:br>
            <a:r>
              <a:rPr lang="en-US" sz="2200" dirty="0"/>
              <a:t>Flowers and flower buds</a:t>
            </a:r>
            <a:endParaRPr lang="en-US" sz="2200" i="1" dirty="0"/>
          </a:p>
        </p:txBody>
      </p:sp>
      <p:sp>
        <p:nvSpPr>
          <p:cNvPr id="100" name="TextBox 99"/>
          <p:cNvSpPr txBox="1"/>
          <p:nvPr/>
        </p:nvSpPr>
        <p:spPr>
          <a:xfrm>
            <a:off x="38938200" y="22250400"/>
            <a:ext cx="2287229" cy="769441"/>
          </a:xfrm>
          <a:prstGeom prst="rect">
            <a:avLst/>
          </a:prstGeom>
          <a:noFill/>
        </p:spPr>
        <p:txBody>
          <a:bodyPr wrap="none" rtlCol="0">
            <a:spAutoFit/>
          </a:bodyPr>
          <a:lstStyle/>
          <a:p>
            <a:pPr algn="ctr"/>
            <a:r>
              <a:rPr lang="en-US" sz="2200" i="1" dirty="0" err="1"/>
              <a:t>Quercus</a:t>
            </a:r>
            <a:r>
              <a:rPr lang="en-US" sz="2200" i="1" dirty="0"/>
              <a:t> </a:t>
            </a:r>
            <a:r>
              <a:rPr lang="en-US" sz="2200" i="1" dirty="0" err="1"/>
              <a:t>lobata</a:t>
            </a:r>
            <a:r>
              <a:rPr lang="en-US" sz="2200" i="1" dirty="0"/>
              <a:t> </a:t>
            </a:r>
            <a:r>
              <a:rPr lang="en-US" sz="2200" dirty="0"/>
              <a:t/>
            </a:r>
            <a:br>
              <a:rPr lang="en-US" sz="2200" dirty="0"/>
            </a:br>
            <a:r>
              <a:rPr lang="en-US" sz="2200" dirty="0"/>
              <a:t>Breaking leaf buds</a:t>
            </a:r>
          </a:p>
        </p:txBody>
      </p:sp>
      <p:pic>
        <p:nvPicPr>
          <p:cNvPr id="105" name="Picture 104"/>
          <p:cNvPicPr>
            <a:picLocks noChangeAspect="1"/>
          </p:cNvPicPr>
          <p:nvPr/>
        </p:nvPicPr>
        <p:blipFill>
          <a:blip r:embed="rId30"/>
          <a:stretch>
            <a:fillRect/>
          </a:stretch>
        </p:blipFill>
        <p:spPr>
          <a:xfrm>
            <a:off x="37414200" y="18215157"/>
            <a:ext cx="4233240" cy="3273243"/>
          </a:xfrm>
          <a:prstGeom prst="rect">
            <a:avLst/>
          </a:prstGeom>
        </p:spPr>
      </p:pic>
      <p:sp>
        <p:nvSpPr>
          <p:cNvPr id="101" name="Rectangle 100"/>
          <p:cNvSpPr/>
          <p:nvPr/>
        </p:nvSpPr>
        <p:spPr>
          <a:xfrm>
            <a:off x="29919087" y="18411855"/>
            <a:ext cx="1170513" cy="369332"/>
          </a:xfrm>
          <a:prstGeom prst="rect">
            <a:avLst/>
          </a:prstGeom>
        </p:spPr>
        <p:txBody>
          <a:bodyPr wrap="none">
            <a:spAutoFit/>
          </a:bodyPr>
          <a:lstStyle/>
          <a:p>
            <a:r>
              <a:rPr lang="en-US" sz="1800" dirty="0" smtClean="0">
                <a:solidFill>
                  <a:srgbClr val="FF0000"/>
                </a:solidFill>
              </a:rPr>
              <a:t>p &lt; 0.0010</a:t>
            </a:r>
            <a:endParaRPr lang="en-US" sz="1800" dirty="0"/>
          </a:p>
        </p:txBody>
      </p:sp>
      <p:sp>
        <p:nvSpPr>
          <p:cNvPr id="102" name="Rectangle 101"/>
          <p:cNvSpPr/>
          <p:nvPr/>
        </p:nvSpPr>
        <p:spPr>
          <a:xfrm>
            <a:off x="29869223" y="25102159"/>
            <a:ext cx="1170513" cy="369332"/>
          </a:xfrm>
          <a:prstGeom prst="rect">
            <a:avLst/>
          </a:prstGeom>
        </p:spPr>
        <p:txBody>
          <a:bodyPr wrap="none">
            <a:spAutoFit/>
          </a:bodyPr>
          <a:lstStyle/>
          <a:p>
            <a:r>
              <a:rPr lang="en-US" sz="1800" dirty="0" smtClean="0">
                <a:solidFill>
                  <a:srgbClr val="FF0000"/>
                </a:solidFill>
              </a:rPr>
              <a:t>p &lt; 0.0009</a:t>
            </a:r>
            <a:endParaRPr lang="en-US" sz="1800" dirty="0"/>
          </a:p>
        </p:txBody>
      </p:sp>
      <p:sp>
        <p:nvSpPr>
          <p:cNvPr id="103" name="Rectangle 102"/>
          <p:cNvSpPr/>
          <p:nvPr/>
        </p:nvSpPr>
        <p:spPr>
          <a:xfrm>
            <a:off x="40309800" y="18364200"/>
            <a:ext cx="1170513" cy="369332"/>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solidFill>
                  <a:srgbClr val="FF0000"/>
                </a:solidFill>
              </a:rPr>
              <a:t>p &lt; 0.0001</a:t>
            </a:r>
            <a:endParaRPr lang="en-US" dirty="0"/>
          </a:p>
        </p:txBody>
      </p:sp>
      <p:sp>
        <p:nvSpPr>
          <p:cNvPr id="104" name="Rectangle 103"/>
          <p:cNvSpPr/>
          <p:nvPr/>
        </p:nvSpPr>
        <p:spPr>
          <a:xfrm>
            <a:off x="38557200" y="23212077"/>
            <a:ext cx="1170513" cy="369332"/>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solidFill>
                  <a:srgbClr val="FF0000"/>
                </a:solidFill>
              </a:rPr>
              <a:t>p &lt; 0.0362</a:t>
            </a:r>
            <a:endParaRPr lang="en-US" dirty="0"/>
          </a:p>
        </p:txBody>
      </p:sp>
      <p:sp>
        <p:nvSpPr>
          <p:cNvPr id="83" name="TextBox 82"/>
          <p:cNvSpPr txBox="1"/>
          <p:nvPr/>
        </p:nvSpPr>
        <p:spPr>
          <a:xfrm rot="16200000">
            <a:off x="36499703" y="19228555"/>
            <a:ext cx="2403351" cy="492443"/>
          </a:xfrm>
          <a:prstGeom prst="rect">
            <a:avLst/>
          </a:prstGeom>
          <a:solidFill>
            <a:srgbClr val="FFFFFF"/>
          </a:solidFill>
        </p:spPr>
        <p:txBody>
          <a:bodyPr wrap="square" rtlCol="0">
            <a:spAutoFit/>
          </a:bodyPr>
          <a:lstStyle/>
          <a:p>
            <a:pPr algn="ctr"/>
            <a:r>
              <a:rPr lang="en-US" sz="2600" dirty="0" smtClean="0"/>
              <a:t>Adjusted DOY</a:t>
            </a:r>
            <a:endParaRPr lang="en-US" sz="2600" dirty="0"/>
          </a:p>
        </p:txBody>
      </p:sp>
      <p:sp>
        <p:nvSpPr>
          <p:cNvPr id="70" name="TextBox 37"/>
          <p:cNvSpPr txBox="1"/>
          <p:nvPr/>
        </p:nvSpPr>
        <p:spPr>
          <a:xfrm>
            <a:off x="38709600" y="20979824"/>
            <a:ext cx="2728736" cy="584776"/>
          </a:xfrm>
          <a:prstGeom prst="rect">
            <a:avLst/>
          </a:prstGeom>
          <a:solidFill>
            <a:schemeClr val="bg1"/>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dirty="0" err="1"/>
              <a:t>Tmin</a:t>
            </a:r>
            <a:r>
              <a:rPr lang="en-US" sz="1600" dirty="0"/>
              <a:t> (°C</a:t>
            </a:r>
            <a:r>
              <a:rPr lang="en-US" sz="1600" dirty="0" smtClean="0"/>
              <a:t>)</a:t>
            </a:r>
          </a:p>
          <a:p>
            <a:pPr algn="ctr"/>
            <a:r>
              <a:rPr lang="en-US" sz="1600" dirty="0" smtClean="0"/>
              <a:t>(Jan of Phenological Year)</a:t>
            </a:r>
            <a:endParaRPr lang="en-US" sz="1600" dirty="0"/>
          </a:p>
        </p:txBody>
      </p:sp>
      <p:sp>
        <p:nvSpPr>
          <p:cNvPr id="249" name="Rectangle 248"/>
          <p:cNvSpPr/>
          <p:nvPr/>
        </p:nvSpPr>
        <p:spPr>
          <a:xfrm>
            <a:off x="35261120" y="25143297"/>
            <a:ext cx="1170513" cy="369332"/>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solidFill>
                  <a:srgbClr val="FF0000"/>
                </a:solidFill>
              </a:rPr>
              <a:t>p &lt; 0.0372</a:t>
            </a:r>
            <a:endParaRPr lang="en-US" dirty="0"/>
          </a:p>
        </p:txBody>
      </p:sp>
      <p:sp>
        <p:nvSpPr>
          <p:cNvPr id="250" name="Rectangle 249"/>
          <p:cNvSpPr/>
          <p:nvPr/>
        </p:nvSpPr>
        <p:spPr>
          <a:xfrm>
            <a:off x="33177480" y="18299668"/>
            <a:ext cx="1223412" cy="369332"/>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FF0000"/>
                </a:solidFill>
              </a:rPr>
              <a:t>p</a:t>
            </a:r>
            <a:r>
              <a:rPr lang="en-US" dirty="0" smtClean="0">
                <a:solidFill>
                  <a:srgbClr val="FF0000"/>
                </a:solidFill>
              </a:rPr>
              <a:t> &lt; 0.0037 </a:t>
            </a:r>
            <a:endParaRPr lang="en-US" dirty="0"/>
          </a:p>
        </p:txBody>
      </p:sp>
      <p:pic>
        <p:nvPicPr>
          <p:cNvPr id="1192" name="Picture 168" descr="C:\Users\Kathy\Desktop\bapiflow.jpg"/>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31178843" y="23581409"/>
            <a:ext cx="1028699" cy="1028699"/>
          </a:xfrm>
          <a:prstGeom prst="rect">
            <a:avLst/>
          </a:prstGeom>
          <a:noFill/>
          <a:extLst>
            <a:ext uri="{909E8E84-426E-40dd-AFC4-6F175D3DCCD1}">
              <a14:hiddenFill xmlns:a14="http://schemas.microsoft.com/office/drawing/2010/main">
                <a:solidFill>
                  <a:srgbClr val="FFFFFF"/>
                </a:solidFill>
              </a14:hiddenFill>
            </a:ext>
          </a:extLst>
        </p:spPr>
      </p:pic>
      <p:pic>
        <p:nvPicPr>
          <p:cNvPr id="256" name="Picture 168" descr="C:\Users\Kathy\Desktop\bapiflow.jpg"/>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31136455" y="18781187"/>
            <a:ext cx="1028699" cy="1028699"/>
          </a:xfrm>
          <a:prstGeom prst="rect">
            <a:avLst/>
          </a:prstGeom>
          <a:noFill/>
          <a:extLst>
            <a:ext uri="{909E8E84-426E-40dd-AFC4-6F175D3DCCD1}">
              <a14:hiddenFill xmlns:a14="http://schemas.microsoft.com/office/drawing/2010/main">
                <a:solidFill>
                  <a:srgbClr val="FFFFFF"/>
                </a:solidFill>
              </a14:hiddenFill>
            </a:ext>
          </a:extLst>
        </p:spPr>
      </p:pic>
      <p:pic>
        <p:nvPicPr>
          <p:cNvPr id="1193" name="Picture 169" descr="C:\Users\Kathy\Desktop\samnigra.jpg"/>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36352706" y="18762860"/>
            <a:ext cx="1047026" cy="1047026"/>
          </a:xfrm>
          <a:prstGeom prst="rect">
            <a:avLst/>
          </a:prstGeom>
          <a:noFill/>
          <a:extLst>
            <a:ext uri="{909E8E84-426E-40dd-AFC4-6F175D3DCCD1}">
              <a14:hiddenFill xmlns:a14="http://schemas.microsoft.com/office/drawing/2010/main">
                <a:solidFill>
                  <a:srgbClr val="FFFFFF"/>
                </a:solidFill>
              </a14:hiddenFill>
            </a:ext>
          </a:extLst>
        </p:spPr>
      </p:pic>
      <p:pic>
        <p:nvPicPr>
          <p:cNvPr id="258" name="Picture 169" descr="C:\Users\Kathy\Desktop\samnigra.jpg"/>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36367174" y="23550545"/>
            <a:ext cx="1047026" cy="1047026"/>
          </a:xfrm>
          <a:prstGeom prst="rect">
            <a:avLst/>
          </a:prstGeom>
          <a:noFill/>
          <a:extLst>
            <a:ext uri="{909E8E84-426E-40dd-AFC4-6F175D3DCCD1}">
              <a14:hiddenFill xmlns:a14="http://schemas.microsoft.com/office/drawing/2010/main">
                <a:solidFill>
                  <a:srgbClr val="FFFFFF"/>
                </a:solidFill>
              </a14:hiddenFill>
            </a:ext>
          </a:extLst>
        </p:spPr>
      </p:pic>
      <p:pic>
        <p:nvPicPr>
          <p:cNvPr id="1194" name="Picture 170" descr="C:\Users\Kathy\Desktop\quercus lobata - breaking leaf buds.jpg"/>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41674600" y="18848035"/>
            <a:ext cx="1042203" cy="1042203"/>
          </a:xfrm>
          <a:prstGeom prst="rect">
            <a:avLst/>
          </a:prstGeom>
          <a:noFill/>
          <a:extLst>
            <a:ext uri="{909E8E84-426E-40dd-AFC4-6F175D3DCCD1}">
              <a14:hiddenFill xmlns:a14="http://schemas.microsoft.com/office/drawing/2010/main">
                <a:solidFill>
                  <a:srgbClr val="FFFFFF"/>
                </a:solidFill>
              </a14:hiddenFill>
            </a:ext>
          </a:extLst>
        </p:spPr>
      </p:pic>
      <p:pic>
        <p:nvPicPr>
          <p:cNvPr id="260" name="Picture 170" descr="C:\Users\Kathy\Desktop\quercus lobata - breaking leaf buds.jpg"/>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41705997" y="23543728"/>
            <a:ext cx="1042203" cy="1042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96702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5772</TotalTime>
  <Words>1028</Words>
  <Application>Microsoft Macintosh PowerPoint</Application>
  <PresentationFormat>Custom</PresentationFormat>
  <Paragraphs>82</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KathyGerst</dc:creator>
  <cp:lastModifiedBy>Susan Mazer User</cp:lastModifiedBy>
  <cp:revision>214</cp:revision>
  <dcterms:created xsi:type="dcterms:W3CDTF">2012-03-30T18:10:49Z</dcterms:created>
  <dcterms:modified xsi:type="dcterms:W3CDTF">2014-08-03T01:23:40Z</dcterms:modified>
</cp:coreProperties>
</file>