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7" autoAdjust="0"/>
    <p:restoredTop sz="98173" autoAdjust="0"/>
  </p:normalViewPr>
  <p:slideViewPr>
    <p:cSldViewPr>
      <p:cViewPr>
        <p:scale>
          <a:sx n="92" d="100"/>
          <a:sy n="92" d="100"/>
        </p:scale>
        <p:origin x="-307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85C715A-7C9D-4249-B10E-FB5A9A657BE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720725"/>
            <a:ext cx="27019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42633C9-03B0-4DA4-A5C4-48CDDB082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7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633C9-03B0-4DA4-A5C4-48CDDB0825B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633C9-03B0-4DA4-A5C4-48CDDB0825B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tiff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iff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152400"/>
            <a:ext cx="6477000" cy="8686800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04800" y="8305800"/>
            <a:ext cx="6096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Calibri" pitchFamily="84" charset="0"/>
              </a:rPr>
              <a:t>For more information about phenology and the California Phenology Project (CPP), please visit the CPP website (www.usanpn.org/cpp) and the USA-NPN website (www.usanpn.org)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8305800"/>
            <a:ext cx="586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95600" y="2117229"/>
            <a:ext cx="3733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What does this species look like?</a:t>
            </a:r>
          </a:p>
          <a:p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</a:t>
            </a:r>
            <a:endParaRPr lang="en-US" sz="1600" b="1" i="1" dirty="0" smtClean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4191000"/>
            <a:ext cx="586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152400" y="457200"/>
            <a:ext cx="396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b="1" dirty="0"/>
              <a:t>California Phenology Project:  </a:t>
            </a:r>
          </a:p>
          <a:p>
            <a:pPr algn="ctr">
              <a:spcBef>
                <a:spcPct val="0"/>
              </a:spcBef>
              <a:defRPr/>
            </a:pPr>
            <a:r>
              <a:rPr lang="en-US" b="1" dirty="0"/>
              <a:t>species profile for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common name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lang="en-US" sz="2000" b="1" i="1" dirty="0" smtClean="0"/>
              <a:t>Genus species</a:t>
            </a:r>
            <a:r>
              <a:rPr kumimoji="0" lang="en-US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20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891" y="3868579"/>
            <a:ext cx="8483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Photo credit</a:t>
            </a:r>
            <a:r>
              <a:rPr lang="en-US" sz="1000" i="1" dirty="0" smtClean="0"/>
              <a:t>:</a:t>
            </a:r>
            <a:endParaRPr lang="en-US" sz="1000" i="1" dirty="0"/>
          </a:p>
        </p:txBody>
      </p:sp>
      <p:sp>
        <p:nvSpPr>
          <p:cNvPr id="2" name="Rectangle 1"/>
          <p:cNvSpPr/>
          <p:nvPr/>
        </p:nvSpPr>
        <p:spPr>
          <a:xfrm>
            <a:off x="381000" y="4267200"/>
            <a:ext cx="3352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smtClean="0"/>
              <a:t>Species facts!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The CPP four letter code for this species is </a:t>
            </a:r>
            <a:r>
              <a:rPr lang="en-US" sz="1200" b="1" dirty="0" smtClean="0"/>
              <a:t>ABCD.</a:t>
            </a:r>
            <a:endParaRPr lang="en-US" sz="1200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2819400" y="6670357"/>
            <a:ext cx="3810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smtClean="0"/>
              <a:t>Where </a:t>
            </a:r>
            <a:r>
              <a:rPr lang="en-US" sz="1400" b="1" i="1" dirty="0"/>
              <a:t>is this species </a:t>
            </a:r>
            <a:r>
              <a:rPr lang="en-US" sz="1400" b="1" i="1" dirty="0" smtClean="0"/>
              <a:t>found?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200" dirty="0" smtClean="0"/>
              <a:t>Found… </a:t>
            </a:r>
            <a:endParaRPr lang="en-US" sz="1200" b="1" i="1" dirty="0" smtClean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57200" y="6629400"/>
            <a:ext cx="586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C:\Users\Kathy\Dropbox\UC-NRS Flora Project\Logos - NPS-NPN-UCSB\NPN logo.tif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4824" y="304800"/>
            <a:ext cx="1461576" cy="448837"/>
          </a:xfrm>
          <a:prstGeom prst="rect">
            <a:avLst/>
          </a:prstGeom>
          <a:noFill/>
        </p:spPr>
      </p:pic>
      <p:pic>
        <p:nvPicPr>
          <p:cNvPr id="21" name="Picture 3" descr="C:\Users\Kathy\Dropbox\UC-NRS Flora Project\Logos - NPS-NPN-UCSB\NPS logo.tif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8724" y="273812"/>
            <a:ext cx="842076" cy="1097788"/>
          </a:xfrm>
          <a:prstGeom prst="rect">
            <a:avLst/>
          </a:prstGeom>
          <a:noFill/>
        </p:spPr>
      </p:pic>
      <p:pic>
        <p:nvPicPr>
          <p:cNvPr id="22" name="Picture 2" descr="C:\Users\KathyGerst\Desktop\ucsbwave.t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914400"/>
            <a:ext cx="1146687" cy="47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581400" y="6383179"/>
            <a:ext cx="8483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Photo </a:t>
            </a:r>
            <a:r>
              <a:rPr lang="en-US" sz="1000" i="1" dirty="0" smtClean="0"/>
              <a:t>credit:</a:t>
            </a:r>
            <a:endParaRPr lang="en-US" sz="10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327669" y="8059579"/>
            <a:ext cx="8483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Photo credit</a:t>
            </a:r>
            <a:r>
              <a:rPr lang="en-US" sz="1000" i="1" dirty="0" smtClean="0"/>
              <a:t>:</a:t>
            </a:r>
            <a:endParaRPr lang="en-US" sz="1000" i="1" dirty="0"/>
          </a:p>
        </p:txBody>
      </p:sp>
      <p:sp>
        <p:nvSpPr>
          <p:cNvPr id="4" name="Rectangle 3"/>
          <p:cNvSpPr/>
          <p:nvPr/>
        </p:nvSpPr>
        <p:spPr>
          <a:xfrm>
            <a:off x="457200" y="1600200"/>
            <a:ext cx="5943600" cy="434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4688" y="1642646"/>
            <a:ext cx="3857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CPP site(s) where this species is monitored</a:t>
            </a:r>
            <a:r>
              <a:rPr lang="en-US" sz="1600" dirty="0" smtClean="0"/>
              <a:t>:</a:t>
            </a:r>
            <a:endParaRPr lang="en-US" sz="16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457200" y="1524000"/>
            <a:ext cx="586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799" y="3729335"/>
            <a:ext cx="3657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When monitoring this species, use the USA-NPN </a:t>
            </a:r>
            <a:r>
              <a:rPr lang="en-US" sz="1200" b="1" i="1" dirty="0" smtClean="0"/>
              <a:t>forbs </a:t>
            </a:r>
            <a:r>
              <a:rPr lang="en-US" sz="1200" i="1" dirty="0" smtClean="0"/>
              <a:t>datasheet.</a:t>
            </a:r>
            <a:endParaRPr lang="en-US" sz="1200" i="1" dirty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55612" y="8890000"/>
            <a:ext cx="1981200" cy="243416"/>
          </a:xfrm>
        </p:spPr>
        <p:txBody>
          <a:bodyPr/>
          <a:lstStyle/>
          <a:p>
            <a:r>
              <a:rPr lang="en-US" dirty="0" smtClean="0"/>
              <a:t>Version </a:t>
            </a:r>
            <a:r>
              <a:rPr lang="en-US" dirty="0" smtClean="0"/>
              <a:t>1, Month Year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191197"/>
            <a:ext cx="2514600" cy="16188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657600" y="4368941"/>
            <a:ext cx="2667000" cy="20142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7200" y="6858304"/>
            <a:ext cx="2286000" cy="1201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28600" y="152400"/>
            <a:ext cx="6484620" cy="8686800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457200" y="1524000"/>
            <a:ext cx="586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itle 1"/>
          <p:cNvSpPr txBox="1">
            <a:spLocks/>
          </p:cNvSpPr>
          <p:nvPr/>
        </p:nvSpPr>
        <p:spPr>
          <a:xfrm>
            <a:off x="152400" y="457200"/>
            <a:ext cx="396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b="1" dirty="0"/>
              <a:t>California Phenology Project:  </a:t>
            </a:r>
          </a:p>
          <a:p>
            <a:pPr algn="ctr">
              <a:spcBef>
                <a:spcPct val="0"/>
              </a:spcBef>
              <a:defRPr/>
            </a:pPr>
            <a:r>
              <a:rPr lang="en-US" b="1" dirty="0"/>
              <a:t>species profile for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2000" b="1" dirty="0" smtClean="0"/>
              <a:t>Common name</a:t>
            </a:r>
            <a:r>
              <a:rPr lang="en-US" sz="2000" b="1" i="1" dirty="0"/>
              <a:t/>
            </a:r>
            <a:br>
              <a:rPr lang="en-US" sz="2000" b="1" i="1" dirty="0"/>
            </a:br>
            <a:r>
              <a:rPr lang="en-US" sz="2000" b="1" dirty="0" smtClean="0"/>
              <a:t>(</a:t>
            </a:r>
            <a:r>
              <a:rPr lang="en-US" sz="2000" b="1" i="1" dirty="0" smtClean="0"/>
              <a:t>Genus species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pic>
        <p:nvPicPr>
          <p:cNvPr id="39" name="Picture 2" descr="C:\Users\Kathy\Dropbox\UC-NRS Flora Project\Logos - NPS-NPN-UCSB\NPN logo.tif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4824" y="304800"/>
            <a:ext cx="1461576" cy="448837"/>
          </a:xfrm>
          <a:prstGeom prst="rect">
            <a:avLst/>
          </a:prstGeom>
          <a:noFill/>
        </p:spPr>
      </p:pic>
      <p:pic>
        <p:nvPicPr>
          <p:cNvPr id="40" name="Picture 3" descr="C:\Users\Kathy\Dropbox\UC-NRS Flora Project\Logos - NPS-NPN-UCSB\NPS logo.tif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8724" y="273812"/>
            <a:ext cx="842076" cy="1097788"/>
          </a:xfrm>
          <a:prstGeom prst="rect">
            <a:avLst/>
          </a:prstGeom>
          <a:noFill/>
        </p:spPr>
      </p:pic>
      <p:pic>
        <p:nvPicPr>
          <p:cNvPr id="41" name="Picture 2" descr="C:\Users\KathyGerst\Desktop\ucsbwave.t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900775"/>
            <a:ext cx="1146687" cy="47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3495780" y="6519505"/>
            <a:ext cx="2011680" cy="2011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494852" y="4030732"/>
            <a:ext cx="1260210" cy="892552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r>
              <a:rPr lang="en-US" sz="1200" b="1" i="1" dirty="0" smtClean="0"/>
              <a:t>Open flowers</a:t>
            </a:r>
          </a:p>
          <a:p>
            <a:r>
              <a:rPr lang="en-US" sz="1000" dirty="0"/>
              <a:t/>
            </a:r>
            <a:br>
              <a:rPr lang="en-US" sz="1000" dirty="0"/>
            </a:br>
            <a:endParaRPr lang="en-US" sz="1000" dirty="0" smtClean="0"/>
          </a:p>
          <a:p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	</a:t>
            </a:r>
            <a:endParaRPr lang="en-US" sz="1000" dirty="0"/>
          </a:p>
        </p:txBody>
      </p:sp>
      <p:sp>
        <p:nvSpPr>
          <p:cNvPr id="36" name="Rectangle 35"/>
          <p:cNvSpPr/>
          <p:nvPr/>
        </p:nvSpPr>
        <p:spPr>
          <a:xfrm>
            <a:off x="2426070" y="4037908"/>
            <a:ext cx="118491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 smtClean="0"/>
              <a:t>Flowers or flower buds</a:t>
            </a:r>
          </a:p>
          <a:p>
            <a:r>
              <a:rPr lang="en-US" sz="1000" i="1" dirty="0" smtClean="0"/>
              <a:t>.</a:t>
            </a:r>
            <a:endParaRPr lang="en-US" sz="1000" dirty="0"/>
          </a:p>
        </p:txBody>
      </p:sp>
      <p:sp>
        <p:nvSpPr>
          <p:cNvPr id="37" name="Rectangle 36"/>
          <p:cNvSpPr/>
          <p:nvPr/>
        </p:nvSpPr>
        <p:spPr>
          <a:xfrm>
            <a:off x="5519789" y="6473785"/>
            <a:ext cx="1185811" cy="2292935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r>
              <a:rPr lang="en-US" sz="1200" b="1" i="1" dirty="0" smtClean="0"/>
              <a:t>Ripe fruits</a:t>
            </a:r>
          </a:p>
          <a:p>
            <a:r>
              <a:rPr lang="en-US" sz="1000" b="1" i="1" dirty="0" smtClean="0"/>
              <a:t/>
            </a:r>
            <a:br>
              <a:rPr lang="en-US" sz="1000" b="1" i="1" dirty="0" smtClean="0"/>
            </a:br>
            <a:endParaRPr lang="en-US" sz="1000" b="1" i="1" dirty="0" smtClean="0"/>
          </a:p>
          <a:p>
            <a:endParaRPr lang="en-US" sz="1000" b="1" i="1" dirty="0"/>
          </a:p>
          <a:p>
            <a:endParaRPr lang="en-US" sz="1000" b="1" i="1" dirty="0" smtClean="0"/>
          </a:p>
          <a:p>
            <a:r>
              <a:rPr lang="en-US" sz="1000" b="1" i="1" dirty="0" smtClean="0"/>
              <a:t/>
            </a:r>
            <a:br>
              <a:rPr lang="en-US" sz="1000" b="1" i="1" dirty="0" smtClean="0"/>
            </a:br>
            <a:endParaRPr lang="en-US" sz="1000" b="1" i="1" dirty="0" smtClean="0"/>
          </a:p>
          <a:p>
            <a:r>
              <a:rPr lang="en-US" sz="1000" b="1" i="1" dirty="0" smtClean="0"/>
              <a:t>Note</a:t>
            </a:r>
            <a:r>
              <a:rPr lang="en-US" sz="1000" i="1" dirty="0" smtClean="0"/>
              <a:t>: fruit </a:t>
            </a:r>
            <a:r>
              <a:rPr lang="en-US" sz="1000" i="1" dirty="0"/>
              <a:t>phenophases are nested; if you record </a:t>
            </a:r>
            <a:r>
              <a:rPr lang="en-US" sz="1000" b="1" i="1" dirty="0"/>
              <a:t>Y </a:t>
            </a:r>
            <a:r>
              <a:rPr lang="en-US" sz="1000" i="1" dirty="0"/>
              <a:t>for “ripe fruits” you should also record </a:t>
            </a:r>
            <a:r>
              <a:rPr lang="en-US" sz="1000" b="1" i="1" dirty="0"/>
              <a:t>Y </a:t>
            </a:r>
            <a:r>
              <a:rPr lang="en-US" sz="1000" i="1" dirty="0"/>
              <a:t>to “fruits</a:t>
            </a:r>
            <a:r>
              <a:rPr lang="en-US" sz="1000" i="1" dirty="0" smtClean="0"/>
              <a:t>”</a:t>
            </a:r>
            <a:endParaRPr lang="en-US" sz="1100" i="1" dirty="0"/>
          </a:p>
          <a:p>
            <a:endParaRPr lang="en-US" sz="1100" b="1" i="1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28600" y="8562201"/>
            <a:ext cx="6400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/>
              <a:t>Phenophases not pictured: </a:t>
            </a:r>
            <a:r>
              <a:rPr lang="en-US" sz="1200" b="1" i="1" dirty="0" smtClean="0"/>
              <a:t>Recent fruit or seed drop</a:t>
            </a:r>
            <a:r>
              <a:rPr lang="en-US" sz="1200" dirty="0" smtClean="0"/>
              <a:t>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532115" y="6477000"/>
            <a:ext cx="1049285" cy="677108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r>
              <a:rPr lang="en-US" sz="1200" b="1" i="1" dirty="0" smtClean="0"/>
              <a:t>Fruits</a:t>
            </a:r>
            <a:endParaRPr lang="en-US" sz="1200" i="1" dirty="0"/>
          </a:p>
          <a:p>
            <a:r>
              <a:rPr lang="en-US" sz="1400" dirty="0" smtClean="0"/>
              <a:t> </a:t>
            </a: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i="1" dirty="0"/>
          </a:p>
        </p:txBody>
      </p:sp>
      <p:sp>
        <p:nvSpPr>
          <p:cNvPr id="47" name="Rectangle 46"/>
          <p:cNvSpPr/>
          <p:nvPr/>
        </p:nvSpPr>
        <p:spPr>
          <a:xfrm>
            <a:off x="2438400" y="1748135"/>
            <a:ext cx="10601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 smtClean="0"/>
              <a:t>Initial growth</a:t>
            </a: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  <p:sp>
        <p:nvSpPr>
          <p:cNvPr id="48" name="Rectangle 47"/>
          <p:cNvSpPr/>
          <p:nvPr/>
        </p:nvSpPr>
        <p:spPr>
          <a:xfrm>
            <a:off x="5507478" y="1712893"/>
            <a:ext cx="11219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 smtClean="0"/>
              <a:t>Leaves</a:t>
            </a:r>
            <a:r>
              <a:rPr lang="en-US" sz="1200" i="1" dirty="0" smtClean="0"/>
              <a:t/>
            </a:r>
            <a:br>
              <a:rPr lang="en-US" sz="1200" i="1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	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4770226" y="8284963"/>
            <a:ext cx="749564" cy="246221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en-US" sz="1000" b="1" dirty="0" smtClean="0"/>
              <a:t>Photo credit</a:t>
            </a:r>
            <a:endParaRPr lang="en-US" sz="1000" b="1" dirty="0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55612" y="8890000"/>
            <a:ext cx="1981200" cy="243416"/>
          </a:xfrm>
        </p:spPr>
        <p:txBody>
          <a:bodyPr/>
          <a:lstStyle/>
          <a:p>
            <a:r>
              <a:rPr lang="en-US" dirty="0" smtClean="0"/>
              <a:t>Version </a:t>
            </a:r>
            <a:r>
              <a:rPr lang="en-US" dirty="0" smtClean="0"/>
              <a:t>1, Month Year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486400" y="4772561"/>
            <a:ext cx="12192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i="1" dirty="0"/>
              <a:t>Note</a:t>
            </a:r>
            <a:r>
              <a:rPr lang="en-US" sz="1000" i="1" dirty="0"/>
              <a:t>: flower phenophases are nested; if you record </a:t>
            </a:r>
            <a:r>
              <a:rPr lang="en-US" sz="1000" b="1" i="1" dirty="0"/>
              <a:t>Y </a:t>
            </a:r>
            <a:r>
              <a:rPr lang="en-US" sz="1000" i="1" dirty="0"/>
              <a:t>for “open flowers” you should also record </a:t>
            </a:r>
            <a:r>
              <a:rPr lang="en-US" sz="1000" b="1" i="1" dirty="0"/>
              <a:t>Y </a:t>
            </a:r>
            <a:r>
              <a:rPr lang="en-US" sz="1000" i="1" dirty="0"/>
              <a:t>for “flowers or flower buds”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57200" y="6522720"/>
            <a:ext cx="2011680" cy="2011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688836" y="8288178"/>
            <a:ext cx="749564" cy="246221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en-US" sz="1000" b="1" dirty="0" smtClean="0"/>
              <a:t>Photo credit</a:t>
            </a:r>
            <a:endParaRPr lang="en-US" sz="1000" b="1" dirty="0"/>
          </a:p>
        </p:txBody>
      </p:sp>
      <p:sp>
        <p:nvSpPr>
          <p:cNvPr id="34" name="Rectangle 33"/>
          <p:cNvSpPr/>
          <p:nvPr/>
        </p:nvSpPr>
        <p:spPr>
          <a:xfrm>
            <a:off x="3529170" y="4038600"/>
            <a:ext cx="2011680" cy="2011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803616" y="5804058"/>
            <a:ext cx="749564" cy="246221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en-US" sz="1000" b="1" dirty="0" smtClean="0"/>
              <a:t>Photo credit</a:t>
            </a:r>
            <a:endParaRPr lang="en-US" sz="1000" b="1" dirty="0"/>
          </a:p>
        </p:txBody>
      </p:sp>
      <p:sp>
        <p:nvSpPr>
          <p:cNvPr id="43" name="Rectangle 42"/>
          <p:cNvSpPr/>
          <p:nvPr/>
        </p:nvSpPr>
        <p:spPr>
          <a:xfrm>
            <a:off x="447780" y="4041815"/>
            <a:ext cx="2011680" cy="2011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1722226" y="5807273"/>
            <a:ext cx="749564" cy="246221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en-US" sz="1000" b="1" dirty="0" smtClean="0"/>
              <a:t>Photo credit</a:t>
            </a:r>
            <a:endParaRPr lang="en-US" sz="1000" b="1" dirty="0"/>
          </a:p>
        </p:txBody>
      </p:sp>
      <p:sp>
        <p:nvSpPr>
          <p:cNvPr id="49" name="Rectangle 48"/>
          <p:cNvSpPr/>
          <p:nvPr/>
        </p:nvSpPr>
        <p:spPr>
          <a:xfrm>
            <a:off x="3538590" y="1752600"/>
            <a:ext cx="2011680" cy="2011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813036" y="3518058"/>
            <a:ext cx="749564" cy="246221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en-US" sz="1000" b="1" dirty="0" smtClean="0"/>
              <a:t>Photo credit</a:t>
            </a:r>
            <a:endParaRPr lang="en-US" sz="1000" b="1" dirty="0"/>
          </a:p>
        </p:txBody>
      </p:sp>
      <p:sp>
        <p:nvSpPr>
          <p:cNvPr id="51" name="Rectangle 50"/>
          <p:cNvSpPr/>
          <p:nvPr/>
        </p:nvSpPr>
        <p:spPr>
          <a:xfrm>
            <a:off x="457200" y="1755815"/>
            <a:ext cx="2011680" cy="2011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731646" y="3521273"/>
            <a:ext cx="749564" cy="246221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en-US" sz="1000" b="1" dirty="0" smtClean="0"/>
              <a:t>Photo credit</a:t>
            </a:r>
            <a:endParaRPr lang="en-US" sz="1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177</Words>
  <Application>Microsoft Office PowerPoint</Application>
  <PresentationFormat>On-screen Show (4:3)</PresentationFormat>
  <Paragraphs>45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Genus species</dc:title>
  <dc:creator>Kathy</dc:creator>
  <cp:lastModifiedBy>KathyGerst</cp:lastModifiedBy>
  <cp:revision>159</cp:revision>
  <cp:lastPrinted>2011-07-20T16:45:05Z</cp:lastPrinted>
  <dcterms:created xsi:type="dcterms:W3CDTF">2011-06-28T21:23:53Z</dcterms:created>
  <dcterms:modified xsi:type="dcterms:W3CDTF">2013-04-11T21:41:13Z</dcterms:modified>
</cp:coreProperties>
</file>