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4" r:id="rId3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660"/>
  </p:normalViewPr>
  <p:slideViewPr>
    <p:cSldViewPr>
      <p:cViewPr>
        <p:scale>
          <a:sx n="100" d="100"/>
          <a:sy n="100" d="100"/>
        </p:scale>
        <p:origin x="-2892" y="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5C715A-7C9D-4249-B10E-FB5A9A657BED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2633C9-03B0-4DA4-A5C4-48CDDB082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7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633C9-03B0-4DA4-A5C4-48CDDB0825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9B80D-4B54-43EF-955B-8988C873197F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DDFA-8D23-45D1-82E2-6E3988417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6553200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04800" y="8305800"/>
            <a:ext cx="609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itchFamily="84" charset="0"/>
              </a:rPr>
              <a:t>For more information about phenology and the California Phenology Project (CPP), please visit the CPP website (www.usanpn.org/cpp) and the USA-NPN website (www.usanpn.org)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83058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2174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What does this species look like?</a:t>
            </a:r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100" b="1" i="1" dirty="0" smtClean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191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57200"/>
            <a:ext cx="396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California Phenology Project:  </a:t>
            </a:r>
          </a:p>
          <a:p>
            <a:pPr algn="ctr">
              <a:spcBef>
                <a:spcPct val="0"/>
              </a:spcBef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species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profile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200" b="1" dirty="0" smtClean="0"/>
              <a:t>Common name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 smtClean="0"/>
              <a:t>(</a:t>
            </a:r>
            <a:r>
              <a:rPr lang="en-US" sz="2200" b="1" i="1" dirty="0" smtClean="0"/>
              <a:t>Genus species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944779"/>
            <a:ext cx="8483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</a:t>
            </a:r>
            <a:r>
              <a:rPr lang="en-US" sz="1000" i="1" dirty="0" smtClean="0"/>
              <a:t>credit:</a:t>
            </a:r>
            <a:endParaRPr lang="en-US" sz="1000" i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387158" y="4298990"/>
            <a:ext cx="32328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Species facts!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/>
              <a:t>The CPP four letter code for this species is </a:t>
            </a:r>
            <a:r>
              <a:rPr lang="en-US" sz="1100" b="1" dirty="0" smtClean="0"/>
              <a:t>ABCD.</a:t>
            </a:r>
            <a:endParaRPr lang="en-US" sz="11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100" dirty="0"/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endParaRPr lang="en-US" sz="1600" b="1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2743200" y="6554161"/>
            <a:ext cx="3733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/>
              <a:t>Where </a:t>
            </a:r>
            <a:r>
              <a:rPr lang="en-US" sz="1400" b="1" i="1" dirty="0"/>
              <a:t>is this species </a:t>
            </a:r>
            <a:r>
              <a:rPr lang="en-US" sz="1400" b="1" i="1" dirty="0" smtClean="0"/>
              <a:t>found?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100" dirty="0"/>
          </a:p>
          <a:p>
            <a:r>
              <a:rPr lang="en-US" sz="1100" dirty="0"/>
              <a:t/>
            </a:r>
            <a:br>
              <a:rPr lang="en-US" sz="1100" dirty="0"/>
            </a:br>
            <a:endParaRPr lang="en-US" sz="1600" b="1" i="1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" y="6477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824" y="304800"/>
            <a:ext cx="1461576" cy="448837"/>
          </a:xfrm>
          <a:prstGeom prst="rect">
            <a:avLst/>
          </a:prstGeom>
          <a:noFill/>
        </p:spPr>
      </p:pic>
      <p:pic>
        <p:nvPicPr>
          <p:cNvPr id="21" name="Picture 3" descr="C:\Users\Kathy\Dropbox\UC-NRS Flora Project\Logos - NPS-NPN-UCSB\NPS logo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8724" y="273812"/>
            <a:ext cx="842076" cy="1097788"/>
          </a:xfrm>
          <a:prstGeom prst="rect">
            <a:avLst/>
          </a:prstGeom>
          <a:noFill/>
        </p:spPr>
      </p:pic>
      <p:pic>
        <p:nvPicPr>
          <p:cNvPr id="22" name="Picture 2" descr="C:\Users\KathyGerst\Desktop\ucsbwav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14400"/>
            <a:ext cx="1146687" cy="47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908981" y="6172200"/>
            <a:ext cx="1796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Photo credit</a:t>
            </a:r>
            <a:r>
              <a:rPr lang="en-US" sz="1000" i="1" dirty="0" smtClean="0"/>
              <a:t>:</a:t>
            </a:r>
            <a:endParaRPr lang="en-US" sz="1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" y="8059579"/>
            <a:ext cx="8771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Photo </a:t>
            </a:r>
            <a:r>
              <a:rPr lang="en-US" sz="1000" i="1" dirty="0" smtClean="0"/>
              <a:t>credit: </a:t>
            </a:r>
            <a:endParaRPr lang="en-US" sz="1000" i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6172200" cy="434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718846"/>
            <a:ext cx="340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CPP site(s) where this species is monitored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57200" y="1524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95600" y="3581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When monitoring this species, use the USA-NPN </a:t>
            </a:r>
            <a:r>
              <a:rPr lang="en-US" sz="1200" b="1" i="1" dirty="0" smtClean="0"/>
              <a:t>deciduous trees and shrubs </a:t>
            </a:r>
            <a:r>
              <a:rPr lang="en-US" sz="1200" i="1" dirty="0" smtClean="0"/>
              <a:t>datasheet.</a:t>
            </a:r>
            <a:endParaRPr lang="en-US" sz="1200" i="1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dirty="0" smtClean="0"/>
              <a:t>1 Month Year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7158" y="2286000"/>
            <a:ext cx="2432242" cy="1658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81400" y="4419600"/>
            <a:ext cx="2711666" cy="1658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200" y="6647022"/>
            <a:ext cx="2286000" cy="1412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52399" y="152400"/>
            <a:ext cx="6572441" cy="8686800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7200" y="15240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1"/>
          <p:cNvSpPr txBox="1">
            <a:spLocks/>
          </p:cNvSpPr>
          <p:nvPr/>
        </p:nvSpPr>
        <p:spPr>
          <a:xfrm>
            <a:off x="152400" y="457200"/>
            <a:ext cx="396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b="1" dirty="0"/>
              <a:t>California Phenology Project: </a:t>
            </a:r>
            <a:endParaRPr lang="en-US" b="1" dirty="0" smtClean="0"/>
          </a:p>
          <a:p>
            <a:pPr algn="ctr">
              <a:spcBef>
                <a:spcPct val="0"/>
              </a:spcBef>
              <a:defRPr/>
            </a:pPr>
            <a:r>
              <a:rPr lang="en-US" b="1" dirty="0" smtClean="0"/>
              <a:t>species </a:t>
            </a:r>
            <a:r>
              <a:rPr lang="en-US" b="1" dirty="0"/>
              <a:t>profile for  </a:t>
            </a: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 smtClean="0"/>
              <a:t>common name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(</a:t>
            </a:r>
            <a:r>
              <a:rPr lang="en-US" sz="2200" b="1" i="1" dirty="0" smtClean="0"/>
              <a:t>Genus species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  <p:pic>
        <p:nvPicPr>
          <p:cNvPr id="39" name="Picture 2" descr="C:\Users\Kathy\Dropbox\UC-NRS Flora Project\Logos - NPS-NPN-UCSB\NPN logo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4824" y="304800"/>
            <a:ext cx="1461576" cy="448837"/>
          </a:xfrm>
          <a:prstGeom prst="rect">
            <a:avLst/>
          </a:prstGeom>
          <a:noFill/>
        </p:spPr>
      </p:pic>
      <p:pic>
        <p:nvPicPr>
          <p:cNvPr id="40" name="Picture 3" descr="C:\Users\Kathy\Dropbox\UC-NRS Flora Project\Logos - NPS-NPN-UCSB\NPS logo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8724" y="273812"/>
            <a:ext cx="842076" cy="1097788"/>
          </a:xfrm>
          <a:prstGeom prst="rect">
            <a:avLst/>
          </a:prstGeom>
          <a:noFill/>
        </p:spPr>
      </p:pic>
      <p:pic>
        <p:nvPicPr>
          <p:cNvPr id="41" name="Picture 2" descr="C:\Users\KathyGerst\Desktop\ucsbwave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00775"/>
            <a:ext cx="1146687" cy="47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5036888" y="1645414"/>
            <a:ext cx="1447800" cy="446276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/>
              <a:t>L</a:t>
            </a:r>
            <a:r>
              <a:rPr lang="en-US" sz="1200" b="1" i="1" dirty="0" smtClean="0"/>
              <a:t>eaves</a:t>
            </a:r>
            <a:r>
              <a:rPr lang="en-US" sz="1200" dirty="0" smtClean="0"/>
              <a:t> </a:t>
            </a:r>
          </a:p>
          <a:p>
            <a:r>
              <a:rPr lang="en-US" sz="1100" dirty="0" smtClean="0"/>
              <a:t>	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1921860" y="1666369"/>
            <a:ext cx="15583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Breaking leaf buds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5029200" y="3380601"/>
            <a:ext cx="1447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Colored leaves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1921860" y="3380601"/>
            <a:ext cx="15737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/>
              <a:t>Increasing leaf size 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5086159" y="6934200"/>
            <a:ext cx="1615440" cy="2031325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Ripe fruits</a:t>
            </a:r>
          </a:p>
          <a:p>
            <a:endParaRPr lang="en-US" sz="1050" b="1" i="1" dirty="0" smtClean="0"/>
          </a:p>
          <a:p>
            <a:endParaRPr lang="en-US" sz="1050" b="1" i="1" dirty="0"/>
          </a:p>
          <a:p>
            <a:endParaRPr lang="en-US" sz="1050" b="1" i="1" dirty="0" smtClean="0"/>
          </a:p>
          <a:p>
            <a:endParaRPr lang="en-US" sz="1050" b="1" i="1" dirty="0"/>
          </a:p>
          <a:p>
            <a:r>
              <a:rPr lang="en-US" sz="1050" b="1" i="1" dirty="0" smtClean="0"/>
              <a:t>Note</a:t>
            </a:r>
            <a:r>
              <a:rPr lang="en-US" sz="1050" i="1" dirty="0"/>
              <a:t>: fruit phenophases are nested; if you record </a:t>
            </a:r>
            <a:r>
              <a:rPr lang="en-US" sz="1050" b="1" i="1" dirty="0"/>
              <a:t>Y </a:t>
            </a:r>
            <a:r>
              <a:rPr lang="en-US" sz="1050" i="1" dirty="0"/>
              <a:t>for “ripe fruits” you should also record </a:t>
            </a:r>
            <a:r>
              <a:rPr lang="en-US" sz="1050" b="1" i="1" dirty="0"/>
              <a:t>Y </a:t>
            </a:r>
            <a:r>
              <a:rPr lang="en-US" sz="1050" i="1" dirty="0"/>
              <a:t>to “fruits</a:t>
            </a:r>
            <a:r>
              <a:rPr lang="en-US" sz="1050" i="1" dirty="0" smtClean="0"/>
              <a:t>”</a:t>
            </a:r>
            <a:endParaRPr lang="en-US" sz="1050" i="1" dirty="0"/>
          </a:p>
          <a:p>
            <a:r>
              <a:rPr lang="en-US" sz="1600" b="1" i="1" dirty="0"/>
              <a:t>	</a:t>
            </a:r>
            <a:endParaRPr lang="en-US" sz="1600" dirty="0"/>
          </a:p>
          <a:p>
            <a:r>
              <a:rPr lang="en-US" sz="1400" dirty="0" smtClean="0"/>
              <a:t> </a:t>
            </a:r>
            <a:endParaRPr lang="en-US" sz="1100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1921860" y="6934200"/>
            <a:ext cx="1569720" cy="630942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Fruits</a:t>
            </a:r>
            <a:r>
              <a:rPr lang="en-US" sz="1400" b="1" i="1" dirty="0" smtClean="0"/>
              <a:t/>
            </a:r>
            <a:br>
              <a:rPr lang="en-US" sz="1400" b="1" i="1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endParaRPr lang="en-US" sz="1200" i="1" dirty="0"/>
          </a:p>
        </p:txBody>
      </p:sp>
      <p:sp>
        <p:nvSpPr>
          <p:cNvPr id="36" name="Rectangle 35"/>
          <p:cNvSpPr/>
          <p:nvPr/>
        </p:nvSpPr>
        <p:spPr>
          <a:xfrm>
            <a:off x="5029200" y="5105400"/>
            <a:ext cx="1695641" cy="584775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Open flowers</a:t>
            </a:r>
          </a:p>
          <a:p>
            <a:endParaRPr lang="en-US" sz="1000" b="1" i="1" dirty="0" smtClean="0"/>
          </a:p>
          <a:p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1921860" y="5131713"/>
            <a:ext cx="1659540" cy="430887"/>
          </a:xfrm>
          <a:prstGeom prst="rect">
            <a:avLst/>
          </a:prstGeom>
        </p:spPr>
        <p:txBody>
          <a:bodyPr wrap="square" lIns="45720" rIns="45720">
            <a:spAutoFit/>
          </a:bodyPr>
          <a:lstStyle/>
          <a:p>
            <a:r>
              <a:rPr lang="en-US" sz="1200" b="1" i="1" dirty="0" smtClean="0"/>
              <a:t>Flowers or flower buds</a:t>
            </a:r>
          </a:p>
          <a:p>
            <a:endParaRPr lang="en-US" sz="1000" b="1" i="1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304800" y="8534400"/>
            <a:ext cx="6324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err="1" smtClean="0"/>
              <a:t>Phenophases</a:t>
            </a:r>
            <a:r>
              <a:rPr lang="en-US" sz="1200" i="1" dirty="0" smtClean="0"/>
              <a:t> not pictured</a:t>
            </a:r>
            <a:r>
              <a:rPr lang="en-US" sz="1200" b="1" i="1" dirty="0" smtClean="0"/>
              <a:t>: Falling leaves, Recent fruit or seed drop 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350520" y="344424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29200" y="6019800"/>
            <a:ext cx="16956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b="1" i="1" dirty="0"/>
              <a:t>Note</a:t>
            </a:r>
            <a:r>
              <a:rPr lang="en-US" sz="1000" i="1" dirty="0"/>
              <a:t>: flower phenophases are nested; if you record </a:t>
            </a:r>
            <a:r>
              <a:rPr lang="en-US" sz="1000" b="1" i="1" dirty="0"/>
              <a:t>Y </a:t>
            </a:r>
            <a:r>
              <a:rPr lang="en-US" sz="1000" i="1" dirty="0"/>
              <a:t>for “open flowers” you should also record </a:t>
            </a:r>
            <a:r>
              <a:rPr lang="en-US" sz="1000" b="1" i="1" dirty="0"/>
              <a:t>Y </a:t>
            </a:r>
            <a:r>
              <a:rPr lang="en-US" sz="1000" i="1" dirty="0"/>
              <a:t>to “flowers or flower buds”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50520" y="172212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74720" y="344424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55612" y="8890000"/>
            <a:ext cx="1981200" cy="243416"/>
          </a:xfrm>
        </p:spPr>
        <p:txBody>
          <a:bodyPr/>
          <a:lstStyle/>
          <a:p>
            <a:r>
              <a:rPr lang="en-US" dirty="0" smtClean="0"/>
              <a:t>Version </a:t>
            </a:r>
            <a:r>
              <a:rPr lang="en-US" dirty="0" smtClean="0"/>
              <a:t>1 Month Year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3103" y="3030378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46" name="Rectangle 45"/>
          <p:cNvSpPr/>
          <p:nvPr/>
        </p:nvSpPr>
        <p:spPr>
          <a:xfrm>
            <a:off x="3474720" y="172212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0520" y="51816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474720" y="51816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50520" y="69342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474720" y="6934200"/>
            <a:ext cx="1554480" cy="155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187303" y="3030377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66800" y="4782979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191000" y="4782978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6477001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191000" y="6477000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66800" y="8229601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191000" y="8229600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Photo credit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85430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212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Genus species</dc:title>
  <dc:creator>Kathy</dc:creator>
  <cp:lastModifiedBy>KathyGerst</cp:lastModifiedBy>
  <cp:revision>186</cp:revision>
  <cp:lastPrinted>2011-07-20T16:45:05Z</cp:lastPrinted>
  <dcterms:created xsi:type="dcterms:W3CDTF">2011-06-28T21:23:53Z</dcterms:created>
  <dcterms:modified xsi:type="dcterms:W3CDTF">2013-04-11T21:32:50Z</dcterms:modified>
</cp:coreProperties>
</file>