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5515" autoAdjust="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5C715A-7C9D-4249-B10E-FB5A9A657BE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2633C9-03B0-4DA4-A5C4-48CDDB082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7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"/>
            <a:ext cx="6400800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04800" y="8305800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itchFamily="84" charset="0"/>
              </a:rPr>
              <a:t>For more information about phenology and the California Phenology Project (CPP), please visit the CPP website (www.usanpn.org/cpp) and the USA-NPN website (www.usanpn.org)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83058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47078" y="2209800"/>
            <a:ext cx="3682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What does this species look like</a:t>
            </a:r>
            <a:r>
              <a:rPr lang="en-US" sz="1400" b="1" i="1" dirty="0" smtClean="0"/>
              <a:t>?</a:t>
            </a:r>
            <a:endParaRPr lang="en-US" sz="1400" b="1" i="1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4196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8298" y="40971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credit</a:t>
            </a:r>
            <a:r>
              <a:rPr lang="en-US" sz="1000" i="1" dirty="0" smtClean="0"/>
              <a:t>:</a:t>
            </a:r>
            <a:endParaRPr lang="en-US" sz="1000" i="1" dirty="0"/>
          </a:p>
        </p:txBody>
      </p:sp>
      <p:sp>
        <p:nvSpPr>
          <p:cNvPr id="2" name="Rectangle 1"/>
          <p:cNvSpPr/>
          <p:nvPr/>
        </p:nvSpPr>
        <p:spPr>
          <a:xfrm>
            <a:off x="281868" y="4493329"/>
            <a:ext cx="353835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Species facts!</a:t>
            </a:r>
            <a:r>
              <a:rPr lang="en-US" sz="1400" dirty="0"/>
              <a:t> 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100" dirty="0" smtClean="0"/>
              <a:t>The CPP four letter code for this species is </a:t>
            </a:r>
            <a:r>
              <a:rPr lang="en-US" sz="1100" b="1" dirty="0" smtClean="0"/>
              <a:t>ABCD.</a:t>
            </a:r>
            <a:endParaRPr lang="en-US" sz="11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86000" y="6629400"/>
            <a:ext cx="4343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Where </a:t>
            </a:r>
            <a:r>
              <a:rPr lang="en-US" sz="1400" b="1" i="1" dirty="0"/>
              <a:t>is this species </a:t>
            </a:r>
            <a:r>
              <a:rPr lang="en-US" sz="1400" b="1" i="1" dirty="0" smtClean="0"/>
              <a:t>found?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Occurs </a:t>
            </a:r>
            <a:r>
              <a:rPr lang="en-US" sz="1100" dirty="0" smtClean="0"/>
              <a:t>at…</a:t>
            </a:r>
            <a:endParaRPr lang="en-US" sz="11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65532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21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22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1867" y="80595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credit</a:t>
            </a:r>
            <a:r>
              <a:rPr lang="en-US" sz="1000" i="1" dirty="0" smtClean="0"/>
              <a:t>:</a:t>
            </a:r>
            <a:endParaRPr lang="en-US" sz="1000" i="1" dirty="0"/>
          </a:p>
        </p:txBody>
      </p:sp>
      <p:sp>
        <p:nvSpPr>
          <p:cNvPr id="4" name="Rectangle 3"/>
          <p:cNvSpPr/>
          <p:nvPr/>
        </p:nvSpPr>
        <p:spPr>
          <a:xfrm>
            <a:off x="419101" y="1546324"/>
            <a:ext cx="6057900" cy="511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495300" y="14478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5418" y="6306979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</a:t>
            </a:r>
            <a:r>
              <a:rPr lang="en-US" sz="1000" i="1" dirty="0" smtClean="0"/>
              <a:t>credit</a:t>
            </a:r>
            <a:endParaRPr lang="en-US" sz="1000" i="1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" y="3810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/>
              <a:t>California Phenology Project:  </a:t>
            </a:r>
          </a:p>
          <a:p>
            <a:pPr algn="ctr">
              <a:spcBef>
                <a:spcPct val="0"/>
              </a:spcBef>
              <a:defRPr/>
            </a:pPr>
            <a:r>
              <a:rPr lang="en-US" b="1" dirty="0"/>
              <a:t>species profile for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>common name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(</a:t>
            </a:r>
            <a:r>
              <a:rPr lang="en-US" sz="2000" b="1" i="1" dirty="0" smtClean="0"/>
              <a:t>Genus species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29513" y="3733800"/>
            <a:ext cx="350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When </a:t>
            </a:r>
            <a:r>
              <a:rPr lang="en-US" sz="1200" i="1" dirty="0" smtClean="0"/>
              <a:t>monitoring this species, use the USA-NPN </a:t>
            </a:r>
            <a:r>
              <a:rPr lang="en-US" sz="1200" b="1" i="1" dirty="0" smtClean="0"/>
              <a:t>broadleaf evergreen trees and shrubs </a:t>
            </a:r>
            <a:r>
              <a:rPr lang="en-US" sz="1200" i="1" dirty="0" smtClean="0"/>
              <a:t>datasheet.</a:t>
            </a:r>
            <a:endParaRPr lang="en-US" sz="12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1" y="1600200"/>
            <a:ext cx="60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CPP site(s) where this species is monitored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1  Month Year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86200" y="4542711"/>
            <a:ext cx="2438400" cy="1764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9101" y="2209800"/>
            <a:ext cx="2566077" cy="18873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6691670"/>
            <a:ext cx="1828800" cy="1367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400" y="152400"/>
            <a:ext cx="6553962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" y="14478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152400" y="3810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/>
              <a:t>California Phenology Project:  </a:t>
            </a:r>
          </a:p>
          <a:p>
            <a:pPr algn="ctr">
              <a:spcBef>
                <a:spcPct val="0"/>
              </a:spcBef>
              <a:defRPr/>
            </a:pPr>
            <a:r>
              <a:rPr lang="en-US" b="1" dirty="0"/>
              <a:t>species profile for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>common name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(</a:t>
            </a:r>
            <a:r>
              <a:rPr lang="en-US" sz="2000" b="1" i="1" dirty="0" smtClean="0"/>
              <a:t>Genus species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39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40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41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00775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5448419" y="4047053"/>
            <a:ext cx="1219962" cy="1969770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Open </a:t>
            </a:r>
            <a:r>
              <a:rPr lang="en-US" sz="1200" b="1" i="1" dirty="0" smtClean="0"/>
              <a:t>flowers</a:t>
            </a:r>
          </a:p>
          <a:p>
            <a:endParaRPr lang="en-US" sz="1000" b="1" i="1" dirty="0" smtClean="0"/>
          </a:p>
          <a:p>
            <a:endParaRPr lang="en-US" sz="1000" b="1" i="1" dirty="0"/>
          </a:p>
          <a:p>
            <a:endParaRPr lang="en-US" sz="1000" b="1" i="1" dirty="0" smtClean="0"/>
          </a:p>
          <a:p>
            <a:endParaRPr lang="en-US" sz="1000" b="1" i="1" dirty="0" smtClean="0"/>
          </a:p>
          <a:p>
            <a:r>
              <a:rPr lang="en-US" sz="1000" b="1" i="1" dirty="0" smtClean="0"/>
              <a:t>Note</a:t>
            </a:r>
            <a:r>
              <a:rPr lang="en-US" sz="1000" i="1" dirty="0"/>
              <a:t>: flower phenophases are nested; if you record </a:t>
            </a:r>
            <a:r>
              <a:rPr lang="en-US" sz="1000" b="1" i="1" dirty="0"/>
              <a:t>Y </a:t>
            </a:r>
            <a:r>
              <a:rPr lang="en-US" sz="1000" i="1" dirty="0"/>
              <a:t>for “open flowers” you should also record </a:t>
            </a:r>
            <a:r>
              <a:rPr lang="en-US" sz="1000" b="1" i="1" dirty="0"/>
              <a:t>Y </a:t>
            </a:r>
            <a:r>
              <a:rPr lang="en-US" sz="1000" i="1" dirty="0"/>
              <a:t>for “flowers or flower buds</a:t>
            </a:r>
            <a:r>
              <a:rPr lang="en-US" sz="1000" dirty="0" smtClean="0"/>
              <a:t> </a:t>
            </a:r>
            <a:endParaRPr lang="en-US" sz="10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392680" y="1588445"/>
            <a:ext cx="1036320" cy="769441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Breaking leaf buds</a:t>
            </a:r>
            <a:r>
              <a:rPr lang="en-US" sz="1200" dirty="0" smtClean="0"/>
              <a:t> </a:t>
            </a:r>
          </a:p>
          <a:p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  <p:sp>
        <p:nvSpPr>
          <p:cNvPr id="42" name="Rectangle 41"/>
          <p:cNvSpPr/>
          <p:nvPr/>
        </p:nvSpPr>
        <p:spPr>
          <a:xfrm>
            <a:off x="2468880" y="4035625"/>
            <a:ext cx="1188720" cy="46166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Flowers or flower </a:t>
            </a:r>
            <a:r>
              <a:rPr lang="en-US" sz="1200" b="1" i="1" dirty="0" smtClean="0"/>
              <a:t>buds</a:t>
            </a:r>
            <a:endParaRPr lang="en-US" sz="1200" b="1" i="1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5458310" y="6477000"/>
            <a:ext cx="1248051" cy="1969770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Ripe fruits</a:t>
            </a:r>
            <a:r>
              <a:rPr lang="en-US" sz="1200" dirty="0" smtClean="0"/>
              <a:t> </a:t>
            </a:r>
            <a:endParaRPr lang="en-US" sz="1200" b="1" i="1" dirty="0" smtClean="0"/>
          </a:p>
          <a:p>
            <a:endParaRPr lang="en-US" sz="1000" i="1" dirty="0" smtClean="0"/>
          </a:p>
          <a:p>
            <a:endParaRPr lang="en-US" sz="1000" i="1" dirty="0"/>
          </a:p>
          <a:p>
            <a:endParaRPr lang="en-US" sz="1000" i="1" dirty="0" smtClean="0"/>
          </a:p>
          <a:p>
            <a:r>
              <a:rPr lang="en-US" sz="1000" i="1" dirty="0" smtClean="0"/>
              <a:t/>
            </a:r>
            <a:br>
              <a:rPr lang="en-US" sz="1000" i="1" dirty="0" smtClean="0"/>
            </a:br>
            <a:endParaRPr lang="en-US" sz="1000" i="1" dirty="0" smtClean="0"/>
          </a:p>
          <a:p>
            <a:r>
              <a:rPr lang="en-US" sz="1000" b="1" i="1" dirty="0" smtClean="0"/>
              <a:t>Note</a:t>
            </a:r>
            <a:r>
              <a:rPr lang="en-US" sz="1000" i="1" dirty="0"/>
              <a:t>: </a:t>
            </a:r>
            <a:r>
              <a:rPr lang="en-US" sz="1000" i="1" dirty="0" smtClean="0"/>
              <a:t>fruit </a:t>
            </a:r>
            <a:r>
              <a:rPr lang="en-US" sz="1000" i="1" dirty="0"/>
              <a:t>phenophases are nested; if you </a:t>
            </a:r>
            <a:r>
              <a:rPr lang="en-US" sz="1000" i="1" dirty="0" smtClean="0"/>
              <a:t>record </a:t>
            </a:r>
            <a:r>
              <a:rPr lang="en-US" sz="1000" b="1" i="1" dirty="0" smtClean="0"/>
              <a:t>Y </a:t>
            </a:r>
            <a:r>
              <a:rPr lang="en-US" sz="1000" i="1" dirty="0" smtClean="0"/>
              <a:t>for </a:t>
            </a:r>
            <a:r>
              <a:rPr lang="en-US" sz="1000" i="1" dirty="0"/>
              <a:t>“ripe fruits” you should also </a:t>
            </a:r>
            <a:r>
              <a:rPr lang="en-US" sz="1000" i="1" dirty="0" smtClean="0"/>
              <a:t>record </a:t>
            </a:r>
            <a:r>
              <a:rPr lang="en-US" sz="1000" b="1" i="1" dirty="0" smtClean="0"/>
              <a:t>Y </a:t>
            </a:r>
            <a:r>
              <a:rPr lang="en-US" sz="1000" i="1" dirty="0" smtClean="0"/>
              <a:t>for </a:t>
            </a:r>
            <a:r>
              <a:rPr lang="en-US" sz="1000" i="1" dirty="0"/>
              <a:t>“fruits</a:t>
            </a:r>
            <a:r>
              <a:rPr lang="en-US" sz="1000" i="1" dirty="0" smtClean="0"/>
              <a:t>”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304800" y="8534400"/>
            <a:ext cx="6400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err="1" smtClean="0"/>
              <a:t>Phenophases</a:t>
            </a:r>
            <a:r>
              <a:rPr lang="en-US" sz="1200" i="1" dirty="0" smtClean="0"/>
              <a:t> not pictured: </a:t>
            </a:r>
            <a:r>
              <a:rPr lang="en-US" sz="1200" b="1" i="1" dirty="0" smtClean="0"/>
              <a:t>Recent fruit or seed drop</a:t>
            </a:r>
            <a:endParaRPr lang="en-US" sz="12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2468499" y="6505575"/>
            <a:ext cx="1189101" cy="276999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Fruits</a:t>
            </a:r>
            <a:r>
              <a:rPr lang="en-US" sz="1200" dirty="0" smtClean="0"/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58310" y="1587076"/>
            <a:ext cx="1296162" cy="646331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Young leaves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	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71475" y="158844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41258" y="3346612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524000" y="4038600"/>
            <a:ext cx="322502" cy="228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1  </a:t>
            </a: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429000" y="160020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44503" y="335280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37" name="Rectangle 36"/>
          <p:cNvSpPr/>
          <p:nvPr/>
        </p:nvSpPr>
        <p:spPr>
          <a:xfrm>
            <a:off x="371475" y="407256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541258" y="5830732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48" name="Rectangle 47"/>
          <p:cNvSpPr/>
          <p:nvPr/>
        </p:nvSpPr>
        <p:spPr>
          <a:xfrm>
            <a:off x="3429000" y="408432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644503" y="583692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0" name="Rectangle 49"/>
          <p:cNvSpPr/>
          <p:nvPr/>
        </p:nvSpPr>
        <p:spPr>
          <a:xfrm>
            <a:off x="371475" y="6510965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20303" y="8269132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2" name="Rectangle 51"/>
          <p:cNvSpPr/>
          <p:nvPr/>
        </p:nvSpPr>
        <p:spPr>
          <a:xfrm>
            <a:off x="3429000" y="6522720"/>
            <a:ext cx="2011680" cy="2011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644503" y="827532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5230</TotalTime>
  <Words>162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species</dc:title>
  <dc:creator>Kathy</dc:creator>
  <cp:lastModifiedBy>KathyGerst</cp:lastModifiedBy>
  <cp:revision>197</cp:revision>
  <cp:lastPrinted>2011-07-20T16:45:05Z</cp:lastPrinted>
  <dcterms:created xsi:type="dcterms:W3CDTF">2011-06-28T21:23:53Z</dcterms:created>
  <dcterms:modified xsi:type="dcterms:W3CDTF">2013-04-11T21:19:56Z</dcterms:modified>
</cp:coreProperties>
</file>